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12/30/2024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86200"/>
            <a:ext cx="6400800" cy="1447800"/>
          </a:xfrm>
        </p:spPr>
        <p:txBody>
          <a:bodyPr>
            <a:normAutofit/>
          </a:bodyPr>
          <a:lstStyle/>
          <a:p>
            <a:r>
              <a:rPr lang="en-US" b="1" dirty="0" smtClean="0">
                <a:solidFill>
                  <a:schemeClr val="accent6">
                    <a:lumMod val="50000"/>
                  </a:schemeClr>
                </a:solidFill>
              </a:rPr>
              <a:t>K.S.V.SAMBASIVARAO</a:t>
            </a:r>
          </a:p>
          <a:p>
            <a:r>
              <a:rPr lang="en-US" b="1" dirty="0" smtClean="0">
                <a:solidFill>
                  <a:schemeClr val="accent6">
                    <a:lumMod val="50000"/>
                  </a:schemeClr>
                </a:solidFill>
              </a:rPr>
              <a:t>HEAD,DEP.OF.ELECTRONICS</a:t>
            </a:r>
            <a:endParaRPr lang="en-IN" b="1" dirty="0">
              <a:solidFill>
                <a:schemeClr val="accent6">
                  <a:lumMod val="50000"/>
                </a:schemeClr>
              </a:solidFill>
            </a:endParaRPr>
          </a:p>
        </p:txBody>
      </p:sp>
      <p:sp>
        <p:nvSpPr>
          <p:cNvPr id="2" name="Title 1"/>
          <p:cNvSpPr>
            <a:spLocks noGrp="1"/>
          </p:cNvSpPr>
          <p:nvPr>
            <p:ph type="ctrTitle"/>
          </p:nvPr>
        </p:nvSpPr>
        <p:spPr>
          <a:xfrm>
            <a:off x="228600" y="1752600"/>
            <a:ext cx="8915400" cy="1143000"/>
          </a:xfrm>
        </p:spPr>
        <p:txBody>
          <a:bodyPr>
            <a:normAutofit fontScale="90000"/>
          </a:bodyPr>
          <a:lstStyle/>
          <a:p>
            <a:r>
              <a:rPr lang="en-US" sz="3600" dirty="0" smtClean="0">
                <a:solidFill>
                  <a:srgbClr val="FFFF00"/>
                </a:solidFill>
              </a:rPr>
              <a:t>MACHINE LANGUAGE, ALP FORMAT, MODULAR PROGRAMMING,LINKING AND RELOCATION</a:t>
            </a:r>
            <a:endParaRPr lang="en-IN" sz="36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DIAGRAM:</a:t>
            </a:r>
            <a:endParaRPr lang="en-IN" dirty="0">
              <a:solidFill>
                <a:srgbClr val="FF0000"/>
              </a:solidFill>
            </a:endParaRP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458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THANK  YOU</a:t>
            </a:r>
            <a:endParaRPr lang="en-IN" dirty="0"/>
          </a:p>
        </p:txBody>
      </p:sp>
    </p:spTree>
    <p:extLst>
      <p:ext uri="{BB962C8B-B14F-4D97-AF65-F5344CB8AC3E}">
        <p14:creationId xmlns:p14="http://schemas.microsoft.com/office/powerpoint/2010/main" val="203633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5638800" cy="411162"/>
          </a:xfrm>
        </p:spPr>
        <p:txBody>
          <a:bodyPr>
            <a:normAutofit fontScale="90000"/>
          </a:bodyPr>
          <a:lstStyle/>
          <a:p>
            <a:r>
              <a:rPr lang="en-US" dirty="0" smtClean="0">
                <a:solidFill>
                  <a:srgbClr val="FF0000"/>
                </a:solidFill>
              </a:rPr>
              <a:t>MACHINE LANGUAGE</a:t>
            </a:r>
            <a:endParaRPr lang="en-IN" dirty="0">
              <a:solidFill>
                <a:srgbClr val="FF0000"/>
              </a:solidFill>
            </a:endParaRPr>
          </a:p>
        </p:txBody>
      </p:sp>
      <p:sp>
        <p:nvSpPr>
          <p:cNvPr id="3" name="Content Placeholder 2"/>
          <p:cNvSpPr>
            <a:spLocks noGrp="1"/>
          </p:cNvSpPr>
          <p:nvPr>
            <p:ph sz="quarter" idx="1"/>
          </p:nvPr>
        </p:nvSpPr>
        <p:spPr>
          <a:xfrm>
            <a:off x="457200" y="914400"/>
            <a:ext cx="8229600" cy="5638800"/>
          </a:xfrm>
        </p:spPr>
        <p:txBody>
          <a:bodyPr>
            <a:normAutofit lnSpcReduction="10000"/>
          </a:bodyPr>
          <a:lstStyle/>
          <a:p>
            <a:pPr lvl="0"/>
            <a:r>
              <a:rPr lang="en-US" sz="2200" dirty="0" smtClean="0"/>
              <a:t>An instruction is divided into bits (or) fields with one field called operation code (op-code) and other field is called operand.</a:t>
            </a:r>
            <a:endParaRPr lang="en-IN" sz="2200" dirty="0" smtClean="0"/>
          </a:p>
          <a:p>
            <a:pPr lvl="0"/>
            <a:r>
              <a:rPr lang="en-US" sz="2200" dirty="0" smtClean="0"/>
              <a:t>Indicate the information needed an instruction carry out in task.</a:t>
            </a:r>
            <a:endParaRPr lang="en-IN" sz="2200" dirty="0" smtClean="0"/>
          </a:p>
          <a:p>
            <a:pPr lvl="0"/>
            <a:r>
              <a:rPr lang="en-US" sz="2200" dirty="0" smtClean="0"/>
              <a:t>An operand may contain a data at least a part of instruction of data, an index pointer to address.</a:t>
            </a:r>
            <a:endParaRPr lang="en-IN" sz="2200" dirty="0" smtClean="0"/>
          </a:p>
          <a:p>
            <a:pPr lvl="0"/>
            <a:r>
              <a:rPr lang="en-US" sz="2200" dirty="0" smtClean="0"/>
              <a:t>Instruction may contain several operands more memory they will occupy and more time it will take to transfer instruction into </a:t>
            </a:r>
            <a:r>
              <a:rPr lang="en-US" sz="2200" dirty="0" err="1" smtClean="0"/>
              <a:t>c.p.u</a:t>
            </a:r>
            <a:r>
              <a:rPr lang="en-US" sz="2200" dirty="0" smtClean="0"/>
              <a:t>.</a:t>
            </a:r>
            <a:endParaRPr lang="en-IN" sz="2200" dirty="0" smtClean="0"/>
          </a:p>
          <a:p>
            <a:pPr lvl="0"/>
            <a:r>
              <a:rPr lang="en-US" sz="2200" dirty="0" smtClean="0"/>
              <a:t>In order to minimize the total no. of bits in an instruction, most instruction are of 16-bits which are limited to one or two operands with at least one operand in two operand instruction involving a register.</a:t>
            </a:r>
            <a:endParaRPr lang="en-IN" sz="2200" dirty="0" smtClean="0"/>
          </a:p>
          <a:p>
            <a:pPr lvl="0"/>
            <a:r>
              <a:rPr lang="en-US" sz="2200" dirty="0" smtClean="0"/>
              <a:t>The memory and/or input/output spaces are relatively large memory input/output address require several bits because the no. of register is small.</a:t>
            </a:r>
            <a:endParaRPr lang="en-IN" sz="2200" dirty="0" smtClean="0"/>
          </a:p>
          <a:p>
            <a:pPr lvl="0"/>
            <a:r>
              <a:rPr lang="en-US" sz="2200" dirty="0" smtClean="0"/>
              <a:t>It takes only a few bits to specify a register.</a:t>
            </a:r>
            <a:endParaRPr lang="en-IN" sz="2200" dirty="0" smtClean="0"/>
          </a:p>
          <a:p>
            <a:pPr lvl="0"/>
            <a:r>
              <a:rPr lang="en-US" sz="2200" dirty="0" smtClean="0"/>
              <a:t>The 2</a:t>
            </a:r>
            <a:r>
              <a:rPr lang="en-US" sz="2200" baseline="30000" dirty="0" smtClean="0"/>
              <a:t>nd</a:t>
            </a:r>
            <a:r>
              <a:rPr lang="en-US" sz="2200" dirty="0" smtClean="0"/>
              <a:t> operand limitations reduce to flexibility of much instruction but normally extra flexibility is not really needed</a:t>
            </a:r>
            <a:r>
              <a:rPr lang="en-US" sz="2200" i="1" dirty="0" smtClean="0"/>
              <a:t>. </a:t>
            </a:r>
            <a:endParaRPr lang="en-IN" sz="2200" dirty="0" smtClean="0"/>
          </a:p>
          <a:p>
            <a:endParaRPr lang="en-IN" dirty="0" smtClean="0"/>
          </a:p>
          <a:p>
            <a:endParaRPr lang="en-IN" dirty="0"/>
          </a:p>
        </p:txBody>
      </p:sp>
      <p:sp>
        <p:nvSpPr>
          <p:cNvPr id="4" name="Rectangle 3"/>
          <p:cNvSpPr/>
          <p:nvPr/>
        </p:nvSpPr>
        <p:spPr>
          <a:xfrm>
            <a:off x="1143000" y="6096000"/>
            <a:ext cx="16002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Op-code</a:t>
            </a:r>
            <a:endParaRPr lang="en-IN" dirty="0"/>
          </a:p>
        </p:txBody>
      </p:sp>
      <p:sp>
        <p:nvSpPr>
          <p:cNvPr id="5" name="Rectangle 4"/>
          <p:cNvSpPr/>
          <p:nvPr/>
        </p:nvSpPr>
        <p:spPr>
          <a:xfrm>
            <a:off x="3048000" y="6096000"/>
            <a:ext cx="25146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Operand1,operand2---</a:t>
            </a:r>
            <a:endParaRPr lang="en-IN" dirty="0"/>
          </a:p>
        </p:txBody>
      </p:sp>
      <p:cxnSp>
        <p:nvCxnSpPr>
          <p:cNvPr id="7" name="Straight Arrow Connector 6"/>
          <p:cNvCxnSpPr/>
          <p:nvPr/>
        </p:nvCxnSpPr>
        <p:spPr>
          <a:xfrm>
            <a:off x="2819400" y="6248400"/>
            <a:ext cx="152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533400"/>
            <a:ext cx="8153400" cy="5791200"/>
          </a:xfrm>
        </p:spPr>
        <p:txBody>
          <a:bodyPr>
            <a:noAutofit/>
          </a:bodyPr>
          <a:lstStyle/>
          <a:p>
            <a:pPr algn="ctr">
              <a:buNone/>
            </a:pPr>
            <a:r>
              <a:rPr lang="en-US" sz="2800" b="1" dirty="0" smtClean="0">
                <a:solidFill>
                  <a:srgbClr val="FF0000"/>
                </a:solidFill>
              </a:rPr>
              <a:t>ASSEMBLER LANGUAGE</a:t>
            </a:r>
            <a:endParaRPr lang="en-US" sz="1800" dirty="0" smtClean="0">
              <a:solidFill>
                <a:srgbClr val="FF0000"/>
              </a:solidFill>
            </a:endParaRPr>
          </a:p>
          <a:p>
            <a:r>
              <a:rPr lang="en-US" sz="2000" dirty="0" smtClean="0"/>
              <a:t>In machine language instruction, a machine code consists of 0&amp;1 combination and the computer decodes directly.</a:t>
            </a:r>
            <a:endParaRPr lang="en-IN" sz="2000" dirty="0" smtClean="0"/>
          </a:p>
          <a:p>
            <a:r>
              <a:rPr lang="en-US" sz="2000" dirty="0" smtClean="0"/>
              <a:t>In assembler language code, there a 2 types of statements:</a:t>
            </a:r>
            <a:endParaRPr lang="en-IN" sz="2000" dirty="0" smtClean="0"/>
          </a:p>
          <a:p>
            <a:pPr lvl="0"/>
            <a:r>
              <a:rPr lang="en-US" sz="2000" dirty="0" smtClean="0"/>
              <a:t>In which the instruction is translated into machine language instruction by assembler.</a:t>
            </a:r>
            <a:endParaRPr lang="en-IN" sz="2000" dirty="0" smtClean="0"/>
          </a:p>
          <a:p>
            <a:pPr lvl="0"/>
            <a:r>
              <a:rPr lang="en-US" sz="2000" dirty="0" smtClean="0"/>
              <a:t>Directives which give the direction to assembler during the assembler process but are not translated into machine instructions.</a:t>
            </a:r>
            <a:endParaRPr lang="en-IN" sz="2000" dirty="0" smtClean="0"/>
          </a:p>
          <a:p>
            <a:r>
              <a:rPr lang="en-US" sz="2000" dirty="0" smtClean="0"/>
              <a:t>Typical assembler language</a:t>
            </a:r>
            <a:endParaRPr lang="en-IN" sz="2000" dirty="0" smtClean="0"/>
          </a:p>
          <a:p>
            <a:r>
              <a:rPr lang="en-US" sz="2000" dirty="0" smtClean="0"/>
              <a:t>  			ADD   AX, COST</a:t>
            </a:r>
            <a:endParaRPr lang="en-IN" sz="2000" dirty="0" smtClean="0"/>
          </a:p>
          <a:p>
            <a:r>
              <a:rPr lang="en-US" sz="2000" dirty="0" smtClean="0"/>
              <a:t>Add the contents of memory location associated with identifier cost to register AX. Cost DW-</a:t>
            </a:r>
            <a:r>
              <a:rPr lang="en-US" sz="2000" dirty="0" err="1" smtClean="0"/>
              <a:t>eg</a:t>
            </a:r>
            <a:r>
              <a:rPr lang="en-US" sz="2000" dirty="0" smtClean="0"/>
              <a:t> of directive it causes the assembler to result a word and associate the identifier cost with the word but does not result in machine language instructions.</a:t>
            </a:r>
            <a:endParaRPr lang="en-IN" sz="2000" dirty="0" smtClean="0"/>
          </a:p>
          <a:p>
            <a:pPr>
              <a:buNone/>
            </a:pPr>
            <a:r>
              <a:rPr lang="en-US" sz="2000" dirty="0" smtClean="0"/>
              <a:t> </a:t>
            </a:r>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normAutofit/>
          </a:bodyPr>
          <a:lstStyle/>
          <a:p>
            <a:r>
              <a:rPr lang="en-US" dirty="0" smtClean="0"/>
              <a:t>Assembler in this book ASM-86 designed by Intel features that are experienced in high level language must also be assembled in assembler language.</a:t>
            </a:r>
            <a:endParaRPr lang="en-IN" dirty="0" smtClean="0"/>
          </a:p>
          <a:p>
            <a:r>
              <a:rPr lang="en-US" dirty="0" smtClean="0"/>
              <a:t>Although even a single high-level language requires several assembler statements to implement it.</a:t>
            </a:r>
            <a:endParaRPr lang="en-IN" dirty="0" smtClean="0"/>
          </a:p>
          <a:p>
            <a:r>
              <a:rPr lang="en-US" dirty="0" smtClean="0"/>
              <a:t>In addition, including ways of performing branches, loops, input-output</a:t>
            </a:r>
            <a:endParaRPr lang="en-IN" dirty="0" smtClean="0"/>
          </a:p>
          <a:p>
            <a:r>
              <a:rPr lang="en-US" dirty="0" smtClean="0"/>
              <a:t>Operations, assignment where as assembler require (or) needs to provide excellent.</a:t>
            </a:r>
            <a:endParaRPr lang="en-IN" dirty="0" smtClean="0"/>
          </a:p>
          <a:p>
            <a:r>
              <a:rPr lang="en-US" dirty="0" smtClean="0"/>
              <a:t>Pre-assignment storage allocation clearing of constants connecting, coil procedures, stmt functions and global labeling.</a:t>
            </a:r>
            <a:endParaRPr lang="en-IN" dirty="0" smtClean="0"/>
          </a:p>
          <a:p>
            <a:pPr>
              <a:buNone/>
            </a:pP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629400"/>
          </a:xfrm>
        </p:spPr>
        <p:txBody>
          <a:bodyPr>
            <a:normAutofit fontScale="25000" lnSpcReduction="20000"/>
          </a:bodyPr>
          <a:lstStyle/>
          <a:p>
            <a:pPr lvl="0" algn="ctr">
              <a:buNone/>
            </a:pPr>
            <a:endParaRPr lang="en-US" sz="8000" b="1" dirty="0" smtClean="0">
              <a:solidFill>
                <a:srgbClr val="FF0000"/>
              </a:solidFill>
            </a:endParaRPr>
          </a:p>
          <a:p>
            <a:pPr lvl="0" algn="ctr">
              <a:buNone/>
            </a:pPr>
            <a:endParaRPr lang="en-US" sz="8000" b="1" dirty="0" smtClean="0">
              <a:solidFill>
                <a:srgbClr val="FF0000"/>
              </a:solidFill>
            </a:endParaRPr>
          </a:p>
          <a:p>
            <a:pPr lvl="0" algn="ctr">
              <a:buNone/>
            </a:pPr>
            <a:r>
              <a:rPr lang="en-US" sz="8000" b="1" dirty="0" smtClean="0">
                <a:solidFill>
                  <a:srgbClr val="FF0000"/>
                </a:solidFill>
              </a:rPr>
              <a:t>ASSEMBLER INSTRUCTION FORMAT:</a:t>
            </a:r>
            <a:endParaRPr lang="en-IN" sz="8000" b="1" dirty="0" smtClean="0">
              <a:solidFill>
                <a:srgbClr val="FF0000"/>
              </a:solidFill>
            </a:endParaRPr>
          </a:p>
          <a:p>
            <a:pPr>
              <a:buNone/>
            </a:pPr>
            <a:r>
              <a:rPr lang="en-US" sz="4500" dirty="0" smtClean="0">
                <a:solidFill>
                  <a:srgbClr val="FF0000"/>
                </a:solidFill>
              </a:rPr>
              <a:t>   </a:t>
            </a:r>
            <a:endParaRPr lang="en-US" sz="4200" dirty="0" smtClean="0">
              <a:solidFill>
                <a:srgbClr val="FF0000"/>
              </a:solidFill>
            </a:endParaRPr>
          </a:p>
          <a:p>
            <a:pPr>
              <a:buNone/>
            </a:pPr>
            <a:r>
              <a:rPr lang="en-US" sz="6200" dirty="0" smtClean="0"/>
              <a:t>The general format of assembler instruction is</a:t>
            </a:r>
            <a:endParaRPr lang="en-IN" sz="6200" dirty="0" smtClean="0"/>
          </a:p>
          <a:p>
            <a:pPr>
              <a:buNone/>
            </a:pPr>
            <a:r>
              <a:rPr lang="en-US" sz="6200" dirty="0" smtClean="0">
                <a:solidFill>
                  <a:srgbClr val="C00000"/>
                </a:solidFill>
              </a:rPr>
              <a:t>                    </a:t>
            </a:r>
            <a:r>
              <a:rPr lang="en-US" sz="6200" b="1" dirty="0" smtClean="0">
                <a:solidFill>
                  <a:srgbClr val="C00000"/>
                </a:solidFill>
              </a:rPr>
              <a:t>label:  Mnemonic  operand, operand   ;comments </a:t>
            </a:r>
            <a:endParaRPr lang="en-IN" sz="6200" dirty="0" smtClean="0">
              <a:solidFill>
                <a:srgbClr val="C00000"/>
              </a:solidFill>
            </a:endParaRPr>
          </a:p>
          <a:p>
            <a:pPr>
              <a:buNone/>
            </a:pPr>
            <a:r>
              <a:rPr lang="en-US" sz="6200" dirty="0" smtClean="0"/>
              <a:t>where inclusion of spaces is arbitrary except at least one space must be inserted, if no space, it would be treated as ambiguity.</a:t>
            </a:r>
            <a:endParaRPr lang="en-IN" sz="6200" dirty="0" smtClean="0"/>
          </a:p>
          <a:p>
            <a:r>
              <a:rPr lang="en-US" sz="6200" dirty="0" smtClean="0"/>
              <a:t>A label is an identifier i.e., assigned the address of 1</a:t>
            </a:r>
            <a:r>
              <a:rPr lang="en-US" sz="6200" baseline="30000" dirty="0" smtClean="0"/>
              <a:t>st</a:t>
            </a:r>
            <a:r>
              <a:rPr lang="en-US" sz="6200" dirty="0" smtClean="0"/>
              <a:t> byte of instruction, the presence of label is the optional in an instruction but label provides a symbolic name that can be used in branch instruction.</a:t>
            </a:r>
            <a:endParaRPr lang="en-IN" sz="6200" dirty="0" smtClean="0"/>
          </a:p>
          <a:p>
            <a:r>
              <a:rPr lang="en-US" sz="6200" dirty="0" smtClean="0"/>
              <a:t>If there is no label, the columns must be deleted.</a:t>
            </a:r>
            <a:endParaRPr lang="en-IN" sz="6200" dirty="0" smtClean="0"/>
          </a:p>
          <a:p>
            <a:r>
              <a:rPr lang="en-US" sz="6200" dirty="0" smtClean="0"/>
              <a:t>The presence of operand depends on instruction. Some instructions have no operands, some have one and some have two.</a:t>
            </a:r>
            <a:endParaRPr lang="en-IN" sz="6200" dirty="0" smtClean="0"/>
          </a:p>
          <a:p>
            <a:pPr lvl="0"/>
            <a:r>
              <a:rPr lang="en-US" sz="6200" dirty="0" smtClean="0"/>
              <a:t>If there are two operands they must be separated by comma(,).</a:t>
            </a:r>
            <a:endParaRPr lang="en-IN" sz="6200" dirty="0" smtClean="0"/>
          </a:p>
          <a:p>
            <a:pPr lvl="0"/>
            <a:r>
              <a:rPr lang="en-US" sz="6200" dirty="0" smtClean="0"/>
              <a:t>If there are two operand, the destination operand appears 1</a:t>
            </a:r>
            <a:r>
              <a:rPr lang="en-US" sz="6200" baseline="30000" dirty="0" smtClean="0"/>
              <a:t>st</a:t>
            </a:r>
            <a:r>
              <a:rPr lang="en-US" sz="6200" dirty="0" smtClean="0"/>
              <a:t> and source operand appears 2</a:t>
            </a:r>
            <a:r>
              <a:rPr lang="en-US" sz="6200" baseline="30000" dirty="0" smtClean="0"/>
              <a:t>nd</a:t>
            </a:r>
            <a:r>
              <a:rPr lang="en-US" sz="6200" dirty="0" smtClean="0"/>
              <a:t>.</a:t>
            </a:r>
            <a:endParaRPr lang="en-IN" sz="6200" dirty="0" smtClean="0"/>
          </a:p>
          <a:p>
            <a:pPr lvl="0"/>
            <a:r>
              <a:rPr lang="en-US" sz="6200" dirty="0" smtClean="0"/>
              <a:t>The comment may contain combination of characters if it is optional it is deleted, then semicolon(;) is also deleted.</a:t>
            </a:r>
            <a:endParaRPr lang="en-IN" sz="6200" dirty="0" smtClean="0"/>
          </a:p>
          <a:p>
            <a:pPr lvl="0"/>
            <a:r>
              <a:rPr lang="en-US" sz="6200" dirty="0" smtClean="0"/>
              <a:t>A typical assembler instruction, one which uses register relative r and register addressing mode to add a memory location to AX.</a:t>
            </a:r>
            <a:endParaRPr lang="en-IN" sz="6200" dirty="0" smtClean="0"/>
          </a:p>
          <a:p>
            <a:r>
              <a:rPr lang="en-US" sz="6200" dirty="0" smtClean="0"/>
              <a:t>Word operand  ̶  the low order byte has low address and high order </a:t>
            </a:r>
            <a:endParaRPr lang="en-IN" sz="6200" dirty="0" smtClean="0"/>
          </a:p>
          <a:p>
            <a:r>
              <a:rPr lang="en-US" sz="6200" dirty="0" smtClean="0"/>
              <a:t>			 byte has high address.</a:t>
            </a:r>
            <a:endParaRPr lang="en-IN" sz="6200" dirty="0" smtClean="0"/>
          </a:p>
          <a:p>
            <a:r>
              <a:rPr lang="en-US" sz="6200" dirty="0" smtClean="0"/>
              <a:t> Ex: Identifier  ̶  Cost is used as word operand, cost acts as low order</a:t>
            </a:r>
            <a:endParaRPr lang="en-IN" sz="6200" dirty="0" smtClean="0"/>
          </a:p>
          <a:p>
            <a:pPr>
              <a:buNone/>
            </a:pPr>
            <a:r>
              <a:rPr lang="en-US" sz="6200" dirty="0" smtClean="0"/>
              <a:t>		byte.	</a:t>
            </a:r>
            <a:endParaRPr lang="en-IN" sz="6200"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086600" cy="457200"/>
          </a:xfrm>
        </p:spPr>
        <p:txBody>
          <a:bodyPr>
            <a:noAutofit/>
          </a:bodyPr>
          <a:lstStyle/>
          <a:p>
            <a:pPr algn="ctr"/>
            <a:r>
              <a:rPr lang="en-US" sz="3200" dirty="0" smtClean="0">
                <a:solidFill>
                  <a:srgbClr val="FF0000"/>
                </a:solidFill>
              </a:rPr>
              <a:t>MODULAR PROGRAMMING</a:t>
            </a:r>
            <a:endParaRPr lang="en-IN" sz="3200" dirty="0">
              <a:solidFill>
                <a:srgbClr val="FF0000"/>
              </a:solidFill>
            </a:endParaRPr>
          </a:p>
        </p:txBody>
      </p:sp>
      <p:sp>
        <p:nvSpPr>
          <p:cNvPr id="3" name="Content Placeholder 2"/>
          <p:cNvSpPr>
            <a:spLocks noGrp="1"/>
          </p:cNvSpPr>
          <p:nvPr>
            <p:ph sz="quarter" idx="1"/>
          </p:nvPr>
        </p:nvSpPr>
        <p:spPr>
          <a:xfrm>
            <a:off x="457200" y="685800"/>
            <a:ext cx="8229600" cy="6477000"/>
          </a:xfrm>
        </p:spPr>
        <p:txBody>
          <a:bodyPr>
            <a:normAutofit fontScale="32500" lnSpcReduction="20000"/>
          </a:bodyPr>
          <a:lstStyle/>
          <a:p>
            <a:pPr lvl="0"/>
            <a:r>
              <a:rPr lang="en-US" sz="5500" dirty="0" smtClean="0"/>
              <a:t>In this the instructions are combined together to perform a task.</a:t>
            </a:r>
            <a:endParaRPr lang="en-IN" sz="5500" dirty="0" smtClean="0"/>
          </a:p>
          <a:p>
            <a:pPr lvl="0"/>
            <a:r>
              <a:rPr lang="en-US" sz="5500" dirty="0" smtClean="0"/>
              <a:t>Most useful program are simple program and complex program.</a:t>
            </a:r>
            <a:endParaRPr lang="en-IN" sz="5500" dirty="0" smtClean="0"/>
          </a:p>
          <a:p>
            <a:pPr lvl="0"/>
            <a:r>
              <a:rPr lang="en-US" sz="5500" dirty="0" smtClean="0"/>
              <a:t>In complex program the module is divided into sub modules to perform several tasks. All these tasks are combined to form a modular programming.</a:t>
            </a:r>
            <a:endParaRPr lang="en-IN" sz="5500" dirty="0" smtClean="0"/>
          </a:p>
          <a:p>
            <a:pPr>
              <a:buNone/>
            </a:pPr>
            <a:r>
              <a:rPr lang="en-US" sz="5500" dirty="0" smtClean="0"/>
              <a:t>The high level language the program can be executed as:</a:t>
            </a:r>
            <a:endParaRPr lang="en-IN" sz="5500" dirty="0" smtClean="0"/>
          </a:p>
          <a:p>
            <a:pPr lvl="0">
              <a:buNone/>
            </a:pPr>
            <a:r>
              <a:rPr lang="en-US" sz="5500" dirty="0" smtClean="0"/>
              <a:t>                   1.  Perform what program to do.</a:t>
            </a:r>
            <a:endParaRPr lang="en-IN" sz="5500" dirty="0" smtClean="0"/>
          </a:p>
          <a:p>
            <a:pPr lvl="0">
              <a:buNone/>
            </a:pPr>
            <a:r>
              <a:rPr lang="en-US" sz="5500" dirty="0" smtClean="0"/>
              <a:t>                   2.Break over all program into task.</a:t>
            </a:r>
            <a:endParaRPr lang="en-IN" sz="5500" dirty="0" smtClean="0"/>
          </a:p>
          <a:p>
            <a:pPr lvl="0">
              <a:buNone/>
            </a:pPr>
            <a:r>
              <a:rPr lang="en-US" sz="5500" dirty="0" smtClean="0"/>
              <a:t>                   3.  Defining each task must do and how it communicates with other task.</a:t>
            </a:r>
            <a:endParaRPr lang="en-IN" sz="5500" dirty="0" smtClean="0"/>
          </a:p>
          <a:p>
            <a:pPr lvl="0">
              <a:buNone/>
            </a:pPr>
            <a:r>
              <a:rPr lang="en-US" sz="5500" dirty="0" smtClean="0"/>
              <a:t>                   4.  Put task in assemble language module and communicate and modular together.</a:t>
            </a:r>
            <a:endParaRPr lang="en-IN" sz="5500" dirty="0" smtClean="0"/>
          </a:p>
          <a:p>
            <a:pPr lvl="0">
              <a:buNone/>
            </a:pPr>
            <a:r>
              <a:rPr lang="en-US" sz="5500" dirty="0" smtClean="0"/>
              <a:t>                   5.  Debugging and testing.</a:t>
            </a:r>
            <a:endParaRPr lang="en-IN" sz="5500" dirty="0" smtClean="0"/>
          </a:p>
          <a:p>
            <a:pPr lvl="0">
              <a:buNone/>
            </a:pPr>
            <a:r>
              <a:rPr lang="en-US" sz="5500" dirty="0" smtClean="0"/>
              <a:t>                   6.Documentation of program</a:t>
            </a:r>
            <a:endParaRPr lang="en-IN" sz="5500" dirty="0" smtClean="0"/>
          </a:p>
          <a:p>
            <a:pPr lvl="0">
              <a:buNone/>
            </a:pPr>
            <a:r>
              <a:rPr lang="en-US" sz="5500" dirty="0" smtClean="0"/>
              <a:t>   In main hardware circuit design we required components</a:t>
            </a:r>
            <a:endParaRPr lang="en-IN" sz="5500" dirty="0" smtClean="0"/>
          </a:p>
          <a:p>
            <a:r>
              <a:rPr lang="en-US" sz="5500" dirty="0" smtClean="0"/>
              <a:t>And then inserted on PCB and later integrated them in desired system.</a:t>
            </a:r>
            <a:endParaRPr lang="en-IN" sz="5500" dirty="0" smtClean="0"/>
          </a:p>
          <a:p>
            <a:pPr lvl="0"/>
            <a:r>
              <a:rPr lang="en-US" sz="5500" dirty="0" smtClean="0"/>
              <a:t>The modular programming can be understand by hierarchical diagram</a:t>
            </a:r>
            <a:endParaRPr lang="en-IN" sz="5500" dirty="0" smtClean="0"/>
          </a:p>
          <a:p>
            <a:pPr lvl="0"/>
            <a:r>
              <a:rPr lang="en-US" sz="5500" dirty="0" smtClean="0"/>
              <a:t>It gives the relationship between module (task) and sub-module (sub-task).</a:t>
            </a:r>
            <a:endParaRPr lang="en-IN" sz="5500" dirty="0" smtClean="0"/>
          </a:p>
          <a:p>
            <a:pPr lvl="0"/>
            <a:r>
              <a:rPr lang="en-US" sz="5500" dirty="0" smtClean="0"/>
              <a:t>In this main module is president  of corporation and  principal sub modules  are A,B,C -------</a:t>
            </a:r>
            <a:r>
              <a:rPr lang="en-US" sz="5500" dirty="0" err="1" smtClean="0"/>
              <a:t>i.e</a:t>
            </a:r>
            <a:r>
              <a:rPr lang="en-US" sz="5500" dirty="0" smtClean="0"/>
              <a:t> Principal as main module and sub module are vice principal, staff members.</a:t>
            </a:r>
            <a:endParaRPr lang="en-IN" sz="5500" dirty="0" smtClean="0"/>
          </a:p>
          <a:p>
            <a:pPr>
              <a:buNone/>
            </a:pPr>
            <a:endParaRPr lang="en-IN" sz="3800"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304800"/>
            <a:ext cx="8229600" cy="6553200"/>
          </a:xfrm>
        </p:spPr>
        <p:txBody>
          <a:bodyPr>
            <a:normAutofit fontScale="82500" lnSpcReduction="10000"/>
          </a:bodyPr>
          <a:lstStyle/>
          <a:p>
            <a:pPr>
              <a:buNone/>
            </a:pPr>
            <a:r>
              <a:rPr lang="en-US" dirty="0" smtClean="0"/>
              <a:t>Modules are used to depending on following factors:</a:t>
            </a:r>
            <a:endParaRPr lang="en-IN" dirty="0" smtClean="0"/>
          </a:p>
          <a:p>
            <a:pPr lvl="0"/>
            <a:r>
              <a:rPr lang="en-US" dirty="0" smtClean="0"/>
              <a:t>Module is easy to understand.</a:t>
            </a:r>
            <a:endParaRPr lang="en-IN" dirty="0" smtClean="0"/>
          </a:p>
          <a:p>
            <a:pPr lvl="0"/>
            <a:r>
              <a:rPr lang="en-US" dirty="0" smtClean="0"/>
              <a:t>Different modules assigned to different programmers.</a:t>
            </a:r>
            <a:endParaRPr lang="en-IN" dirty="0" smtClean="0"/>
          </a:p>
          <a:p>
            <a:pPr lvl="0"/>
            <a:r>
              <a:rPr lang="en-US" dirty="0" smtClean="0"/>
              <a:t>Modification can be localized.</a:t>
            </a:r>
            <a:endParaRPr lang="en-IN" dirty="0" smtClean="0"/>
          </a:p>
          <a:p>
            <a:pPr lvl="0"/>
            <a:r>
              <a:rPr lang="en-US" dirty="0" smtClean="0"/>
              <a:t>Debugging and testing.</a:t>
            </a:r>
            <a:endParaRPr lang="en-IN" dirty="0" smtClean="0"/>
          </a:p>
          <a:p>
            <a:pPr lvl="0"/>
            <a:r>
              <a:rPr lang="en-US" dirty="0" smtClean="0"/>
              <a:t>Documentation of program</a:t>
            </a:r>
          </a:p>
          <a:p>
            <a:pPr lvl="0">
              <a:buNone/>
            </a:pPr>
            <a:r>
              <a:rPr lang="en-US" dirty="0" smtClean="0"/>
              <a:t> Module stored in libraries used by several </a:t>
            </a:r>
            <a:r>
              <a:rPr lang="en-US" dirty="0" err="1" smtClean="0"/>
              <a:t>programs.Modules</a:t>
            </a:r>
            <a:r>
              <a:rPr lang="en-US" dirty="0" smtClean="0"/>
              <a:t> are entered and excited by  having control coupling in which information is communicated between modules</a:t>
            </a:r>
            <a:endParaRPr lang="en-IN" dirty="0" smtClean="0"/>
          </a:p>
          <a:p>
            <a:pPr lvl="0"/>
            <a:r>
              <a:rPr lang="en-US" dirty="0" smtClean="0"/>
              <a:t>In data coupling the coupling between two modules depends on several factors whether they are assigned together (or) separate organization of data.</a:t>
            </a:r>
            <a:endParaRPr lang="en-IN" dirty="0" smtClean="0"/>
          </a:p>
          <a:p>
            <a:pPr lvl="0"/>
            <a:r>
              <a:rPr lang="en-US" dirty="0" smtClean="0"/>
              <a:t>In most assembler process the modulation process can be done in three ways:</a:t>
            </a:r>
            <a:endParaRPr lang="en-IN" dirty="0" smtClean="0"/>
          </a:p>
          <a:p>
            <a:pPr lvl="0"/>
            <a:r>
              <a:rPr lang="en-US" dirty="0" smtClean="0"/>
              <a:t>Data to be structured and it is accessed by various modules.</a:t>
            </a:r>
            <a:endParaRPr lang="en-IN" dirty="0" smtClean="0"/>
          </a:p>
          <a:p>
            <a:pPr lvl="0"/>
            <a:r>
              <a:rPr lang="en-US" dirty="0" smtClean="0"/>
              <a:t>Stacks, procedures (or) sub-routines.</a:t>
            </a:r>
            <a:endParaRPr lang="en-IN" dirty="0" smtClean="0"/>
          </a:p>
          <a:p>
            <a:pPr lvl="0"/>
            <a:r>
              <a:rPr lang="en-US" dirty="0" smtClean="0"/>
              <a:t>Permit session of code like macro having single statement and contain name and set of arguments.</a:t>
            </a:r>
            <a:endParaRPr lang="en-IN" dirty="0" smtClean="0"/>
          </a:p>
          <a:p>
            <a:endParaRPr lang="en-IN" dirty="0" smtClean="0"/>
          </a:p>
          <a:p>
            <a:pPr>
              <a:buNone/>
            </a:pPr>
            <a:r>
              <a:rPr lang="en-US" dirty="0" smtClean="0"/>
              <a:t> </a:t>
            </a:r>
            <a:endParaRPr lang="en-IN" dirty="0" smtClean="0"/>
          </a:p>
          <a:p>
            <a:pPr lvl="0"/>
            <a:endParaRPr lang="en-US" dirty="0" smtClean="0"/>
          </a:p>
          <a:p>
            <a:pPr lvl="0"/>
            <a:endParaRPr lang="en-IN"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15962"/>
          </a:xfrm>
        </p:spPr>
        <p:txBody>
          <a:bodyPr>
            <a:normAutofit fontScale="90000"/>
          </a:bodyPr>
          <a:lstStyle/>
          <a:p>
            <a:pPr algn="ctr"/>
            <a:r>
              <a:rPr lang="en-US" dirty="0" smtClean="0">
                <a:solidFill>
                  <a:srgbClr val="FF0000"/>
                </a:solidFill>
              </a:rPr>
              <a:t>LINKING AND RELOCATION</a:t>
            </a:r>
            <a:endParaRPr lang="en-IN" dirty="0">
              <a:solidFill>
                <a:srgbClr val="FF0000"/>
              </a:solidFill>
            </a:endParaRPr>
          </a:p>
        </p:txBody>
      </p:sp>
      <p:sp>
        <p:nvSpPr>
          <p:cNvPr id="3" name="Content Placeholder 2"/>
          <p:cNvSpPr>
            <a:spLocks noGrp="1"/>
          </p:cNvSpPr>
          <p:nvPr>
            <p:ph sz="quarter" idx="1"/>
          </p:nvPr>
        </p:nvSpPr>
        <p:spPr>
          <a:xfrm>
            <a:off x="457200" y="1066800"/>
            <a:ext cx="8229600" cy="5059363"/>
          </a:xfrm>
        </p:spPr>
        <p:txBody>
          <a:bodyPr>
            <a:normAutofit fontScale="85000" lnSpcReduction="20000"/>
          </a:bodyPr>
          <a:lstStyle/>
          <a:p>
            <a:pPr lvl="0"/>
            <a:r>
              <a:rPr lang="en-US" dirty="0" smtClean="0"/>
              <a:t>To construct a program some program modules may be put in some source module and assembled together.</a:t>
            </a:r>
            <a:endParaRPr lang="en-IN" dirty="0" smtClean="0"/>
          </a:p>
          <a:p>
            <a:pPr lvl="0"/>
            <a:r>
              <a:rPr lang="en-US" dirty="0" smtClean="0"/>
              <a:t>Others may be different source module and they assembled separately. If they are assembled separately then the main module which has first instruction to be executed and terminated by END statement and some other modules may be terminated by END statement with no operand.</a:t>
            </a:r>
            <a:endParaRPr lang="en-IN" dirty="0" smtClean="0"/>
          </a:p>
          <a:p>
            <a:pPr lvl="0"/>
            <a:r>
              <a:rPr lang="en-US" dirty="0" smtClean="0"/>
              <a:t>In any event resulting objective module some of which may be grouped into library must be linked together to form load module</a:t>
            </a:r>
            <a:endParaRPr lang="en-IN" dirty="0" smtClean="0"/>
          </a:p>
          <a:p>
            <a:pPr lvl="0"/>
            <a:r>
              <a:rPr lang="en-US" dirty="0" smtClean="0"/>
              <a:t>In addition to output in the load module the linker prints a memory map that indicates where the linked objective modules were loaded in the memory</a:t>
            </a:r>
            <a:endParaRPr lang="en-IN" dirty="0" smtClean="0"/>
          </a:p>
          <a:p>
            <a:pPr lvl="0"/>
            <a:r>
              <a:rPr lang="en-US" dirty="0" smtClean="0"/>
              <a:t>After the load module has been created it is loaded in the memory of computer by loader and execution begins </a:t>
            </a:r>
            <a:endParaRPr lang="en-IN" dirty="0" smtClean="0"/>
          </a:p>
          <a:p>
            <a:pPr lvl="0"/>
            <a:r>
              <a:rPr lang="en-US" dirty="0" smtClean="0"/>
              <a:t>Normally the input and output done by input output drivers that is a part of operating system</a:t>
            </a:r>
            <a:endParaRPr lang="en-IN" dirty="0" smtClean="0"/>
          </a:p>
          <a:p>
            <a:pPr lvl="0"/>
            <a:r>
              <a:rPr lang="en-US" dirty="0" smtClean="0"/>
              <a:t>In MASM.86 software linker , it is divided into two parts</a:t>
            </a:r>
            <a:endParaRPr lang="en-IN" dirty="0" smtClean="0"/>
          </a:p>
          <a:p>
            <a:pPr lvl="0"/>
            <a:r>
              <a:rPr lang="en-US" dirty="0" smtClean="0"/>
              <a:t>One being called linker and other as locater</a:t>
            </a:r>
            <a:endParaRPr lang="en-IN" dirty="0" smtClean="0"/>
          </a:p>
          <a:p>
            <a:pP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5897563"/>
          </a:xfrm>
        </p:spPr>
        <p:txBody>
          <a:bodyPr>
            <a:normAutofit fontScale="92500" lnSpcReduction="10000"/>
          </a:bodyPr>
          <a:lstStyle/>
          <a:p>
            <a:pPr lvl="0">
              <a:buNone/>
            </a:pPr>
            <a:endParaRPr lang="en-US" dirty="0" smtClean="0"/>
          </a:p>
          <a:p>
            <a:pPr lvl="0">
              <a:buNone/>
            </a:pPr>
            <a:r>
              <a:rPr lang="en-US" dirty="0" smtClean="0"/>
              <a:t>Here loading is done by operating system. The linker and loader combination must make all segment and address assignment that are needed to allow the program to work properly.</a:t>
            </a:r>
          </a:p>
          <a:p>
            <a:pPr>
              <a:buNone/>
            </a:pPr>
            <a:r>
              <a:rPr lang="en-US" dirty="0" smtClean="0"/>
              <a:t>The combination must have:</a:t>
            </a:r>
            <a:endParaRPr lang="en-IN" dirty="0" smtClean="0"/>
          </a:p>
          <a:p>
            <a:pPr lvl="0"/>
            <a:r>
              <a:rPr lang="en-US" dirty="0" smtClean="0"/>
              <a:t>To find the objective module to be linked </a:t>
            </a:r>
            <a:endParaRPr lang="en-IN" dirty="0" smtClean="0"/>
          </a:p>
          <a:p>
            <a:pPr lvl="0"/>
            <a:r>
              <a:rPr lang="en-US" dirty="0" smtClean="0"/>
              <a:t>Construct load module by assigning the position all the segments in all objective modules being linked.</a:t>
            </a:r>
            <a:endParaRPr lang="en-IN" dirty="0" smtClean="0"/>
          </a:p>
          <a:p>
            <a:pPr lvl="0"/>
            <a:r>
              <a:rPr lang="en-US" dirty="0" smtClean="0"/>
              <a:t>Fill in all offset that can be determine by assembler.</a:t>
            </a:r>
            <a:endParaRPr lang="en-IN" dirty="0" smtClean="0"/>
          </a:p>
          <a:p>
            <a:pPr lvl="0"/>
            <a:r>
              <a:rPr lang="en-US" dirty="0" smtClean="0"/>
              <a:t>Fill in all segment address</a:t>
            </a:r>
            <a:endParaRPr lang="en-IN" dirty="0" smtClean="0"/>
          </a:p>
          <a:p>
            <a:pPr lvl="0"/>
            <a:r>
              <a:rPr lang="en-US" dirty="0" smtClean="0"/>
              <a:t>Load the program for execution.</a:t>
            </a:r>
            <a:endParaRPr lang="en-IN" dirty="0" smtClean="0"/>
          </a:p>
          <a:p>
            <a:pPr lvl="0"/>
            <a:r>
              <a:rPr lang="en-US" dirty="0" smtClean="0"/>
              <a:t>The objective modules to be link are determined by naming the is command by the operating system searching through libraries</a:t>
            </a:r>
          </a:p>
          <a:p>
            <a:r>
              <a:rPr lang="en-US" dirty="0" smtClean="0"/>
              <a:t>Intel MASM-86 software allows the user to specify the module and segment ordering in details.</a:t>
            </a:r>
            <a:endParaRPr lang="en-IN" dirty="0" smtClean="0"/>
          </a:p>
          <a:p>
            <a:pPr lvl="0">
              <a:buNone/>
            </a:pPr>
            <a:endParaRPr lang="en-US" dirty="0" smtClean="0"/>
          </a:p>
          <a:p>
            <a:pPr lvl="0"/>
            <a:endParaRPr lang="en-US" dirty="0" smtClean="0"/>
          </a:p>
          <a:p>
            <a:pPr lvl="0"/>
            <a:endParaRPr lang="en-US" dirty="0" smtClean="0"/>
          </a:p>
          <a:p>
            <a:pPr lvl="0"/>
            <a:endParaRPr lang="en-IN" dirty="0" smtClean="0"/>
          </a:p>
          <a:p>
            <a:endParaRPr lang="en-IN" dirty="0" smtClean="0"/>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TotalTime>
  <Words>1171</Words>
  <Application>Microsoft Office PowerPoint</Application>
  <PresentationFormat>On-screen Show (4:3)</PresentationFormat>
  <Paragraphs>102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MACHINE LANGUAGE, ALP FORMAT, MODULAR PROGRAMMING,LINKING AND RELOCATION</vt:lpstr>
      <vt:lpstr>MACHINE LANGUAGE</vt:lpstr>
      <vt:lpstr>PowerPoint Presentation</vt:lpstr>
      <vt:lpstr>PowerPoint Presentation</vt:lpstr>
      <vt:lpstr>PowerPoint Presentation</vt:lpstr>
      <vt:lpstr>MODULAR PROGRAMMING</vt:lpstr>
      <vt:lpstr>PowerPoint Presentation</vt:lpstr>
      <vt:lpstr>LINKING AND RELOCATION</vt:lpstr>
      <vt:lpstr>PowerPoint Presentation</vt:lpstr>
      <vt:lpstr>DIAGRAM:</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LANGUAGE, ALP FORMAT,MODULAR PROGRAMMING,LINKING AND RELOCATION</dc:title>
  <dc:creator>hp</dc:creator>
  <cp:lastModifiedBy>Admin</cp:lastModifiedBy>
  <cp:revision>13</cp:revision>
  <dcterms:created xsi:type="dcterms:W3CDTF">2006-08-16T00:00:00Z</dcterms:created>
  <dcterms:modified xsi:type="dcterms:W3CDTF">2024-12-30T07:42:06Z</dcterms:modified>
</cp:coreProperties>
</file>