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93" r:id="rId3"/>
    <p:sldId id="257" r:id="rId4"/>
    <p:sldId id="258" r:id="rId5"/>
    <p:sldId id="259" r:id="rId6"/>
    <p:sldId id="260" r:id="rId7"/>
    <p:sldId id="294"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5" r:id="rId40"/>
    <p:sldId id="292"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1206" y="-19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12/30/2024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12/30/2024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12/30/2024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12/30/2024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12/30/2024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MICROCONTROLLER ROLE IN</a:t>
            </a:r>
            <a:br>
              <a:rPr lang="en-US" dirty="0" smtClean="0"/>
            </a:br>
            <a:r>
              <a:rPr lang="en-US" dirty="0" smtClean="0"/>
              <a:t>EMBEDDED SYSYTEMS</a:t>
            </a:r>
            <a:endParaRPr lang="en-IN" dirty="0"/>
          </a:p>
        </p:txBody>
      </p:sp>
      <p:sp>
        <p:nvSpPr>
          <p:cNvPr id="3" name="Content Placeholder 2"/>
          <p:cNvSpPr>
            <a:spLocks noGrp="1"/>
          </p:cNvSpPr>
          <p:nvPr>
            <p:ph idx="1"/>
          </p:nvPr>
        </p:nvSpPr>
        <p:spPr/>
        <p:txBody>
          <a:bodyPr>
            <a:normAutofit/>
          </a:bodyPr>
          <a:lstStyle/>
          <a:p>
            <a:pPr marL="0" indent="0" algn="ctr">
              <a:buNone/>
              <a:defRPr/>
            </a:pPr>
            <a:r>
              <a:rPr lang="en-US" sz="4800" b="1" dirty="0" smtClean="0">
                <a:solidFill>
                  <a:srgbClr val="990033"/>
                </a:solidFill>
                <a:latin typeface="Imprint MT Shadow" panose="04020605060303030202" pitchFamily="82" charset="0"/>
              </a:rPr>
              <a:t>K.S.V.SAMBASIVARAO</a:t>
            </a:r>
          </a:p>
          <a:p>
            <a:pPr marL="0" indent="0" algn="ctr">
              <a:buNone/>
              <a:defRPr/>
            </a:pPr>
            <a:endParaRPr lang="en-US" dirty="0" smtClean="0">
              <a:latin typeface="Lucida Handwriting" pitchFamily="66" charset="0"/>
            </a:endParaRPr>
          </a:p>
          <a:p>
            <a:pPr marL="0" indent="0" algn="ctr">
              <a:buNone/>
              <a:defRPr/>
            </a:pPr>
            <a:r>
              <a:rPr lang="en-US" dirty="0" smtClean="0">
                <a:latin typeface="Georgia" pitchFamily="18" charset="0"/>
              </a:rPr>
              <a:t>HOD</a:t>
            </a:r>
          </a:p>
          <a:p>
            <a:pPr marL="0" indent="0" algn="ctr">
              <a:buNone/>
              <a:defRPr/>
            </a:pPr>
            <a:r>
              <a:rPr lang="en-US" dirty="0" smtClean="0">
                <a:latin typeface="Georgia" pitchFamily="18" charset="0"/>
              </a:rPr>
              <a:t>DEPT. OF ELECTRONICS </a:t>
            </a:r>
          </a:p>
          <a:p>
            <a:pPr marL="0" indent="0" algn="ctr">
              <a:buNone/>
              <a:defRPr/>
            </a:pPr>
            <a:r>
              <a:rPr lang="en-US" dirty="0" smtClean="0">
                <a:latin typeface="Georgia" pitchFamily="18" charset="0"/>
              </a:rPr>
              <a:t> PBSC COLLEGE Of A&amp; S</a:t>
            </a:r>
          </a:p>
          <a:p>
            <a:pPr marL="0" indent="0" algn="ctr">
              <a:buNone/>
              <a:defRPr/>
            </a:pPr>
            <a:r>
              <a:rPr lang="en-US" dirty="0" smtClean="0">
                <a:latin typeface="Georgia" pitchFamily="18" charset="0"/>
              </a:rPr>
              <a:t>VIJAYAWADA</a:t>
            </a:r>
          </a:p>
          <a:p>
            <a:endParaRPr lang="en-US" dirty="0" smtClean="0"/>
          </a:p>
          <a:p>
            <a:endParaRPr lang="en-US" dirty="0" smtClean="0"/>
          </a:p>
          <a:p>
            <a:endParaRPr lang="en-US" dirty="0" smtClean="0"/>
          </a:p>
          <a:p>
            <a:endParaRPr lang="en-IN"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rmAutofit fontScale="90000"/>
          </a:bodyPr>
          <a:lstStyle/>
          <a:p>
            <a:endParaRPr lang="en-IN" dirty="0"/>
          </a:p>
        </p:txBody>
      </p:sp>
      <p:sp>
        <p:nvSpPr>
          <p:cNvPr id="3" name="Content Placeholder 2"/>
          <p:cNvSpPr>
            <a:spLocks noGrp="1"/>
          </p:cNvSpPr>
          <p:nvPr>
            <p:ph idx="1"/>
          </p:nvPr>
        </p:nvSpPr>
        <p:spPr>
          <a:xfrm>
            <a:off x="457200" y="914400"/>
            <a:ext cx="8229600" cy="5211763"/>
          </a:xfrm>
        </p:spPr>
        <p:txBody>
          <a:bodyPr>
            <a:normAutofit/>
          </a:bodyPr>
          <a:lstStyle/>
          <a:p>
            <a:pPr>
              <a:buNone/>
            </a:pPr>
            <a:r>
              <a:rPr lang="en-US" sz="1800" u="sng" dirty="0" smtClean="0"/>
              <a:t>Timer-Counters:</a:t>
            </a:r>
            <a:endParaRPr lang="en-IN" sz="1800" dirty="0" smtClean="0"/>
          </a:p>
          <a:p>
            <a:r>
              <a:rPr lang="en-US" sz="1800" dirty="0" smtClean="0"/>
              <a:t>              It has two 16 timers and counters .The timers are used for measurement of          intervals to determine pulse width etc.</a:t>
            </a:r>
            <a:endParaRPr lang="en-IN" sz="1800" dirty="0" smtClean="0"/>
          </a:p>
          <a:p>
            <a:pPr>
              <a:buNone/>
            </a:pPr>
            <a:r>
              <a:rPr lang="en-US" sz="1800" u="sng" dirty="0" smtClean="0"/>
              <a:t>I/P-O/P ports:</a:t>
            </a:r>
            <a:endParaRPr lang="en-IN" sz="1800" dirty="0" smtClean="0"/>
          </a:p>
          <a:p>
            <a:r>
              <a:rPr lang="en-US" sz="1800" dirty="0" smtClean="0"/>
              <a:t>                It has 4 ports port 0,1,2,3.Each port is 8 bit wide. It is used in embedded systems to control the operation of SYSTEMS</a:t>
            </a:r>
          </a:p>
          <a:p>
            <a:pPr>
              <a:buNone/>
            </a:pPr>
            <a:endParaRPr lang="en-IN" dirty="0" smtClean="0"/>
          </a:p>
          <a:p>
            <a:pPr>
              <a:buNone/>
            </a:pPr>
            <a:endParaRPr lang="en-US" dirty="0" smtClean="0"/>
          </a:p>
        </p:txBody>
      </p:sp>
      <p:pic>
        <p:nvPicPr>
          <p:cNvPr id="4" name="Picture 3" descr="What is a Microcontroller? Programming, Definition, Types &amp; Examples - The  Engineering Projects"/>
          <p:cNvPicPr/>
          <p:nvPr/>
        </p:nvPicPr>
        <p:blipFill>
          <a:blip r:embed="rId2" cstate="print"/>
          <a:srcRect/>
          <a:stretch>
            <a:fillRect/>
          </a:stretch>
        </p:blipFill>
        <p:spPr bwMode="auto">
          <a:xfrm>
            <a:off x="1600200" y="3124200"/>
            <a:ext cx="5731510" cy="335266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b="1" dirty="0" smtClean="0"/>
              <a:t>Types of Micro-Controller</a:t>
            </a:r>
            <a:endParaRPr lang="en-IN" i="1" dirty="0" smtClean="0"/>
          </a:p>
        </p:txBody>
      </p:sp>
      <p:sp>
        <p:nvSpPr>
          <p:cNvPr id="3" name="Content Placeholder 2"/>
          <p:cNvSpPr>
            <a:spLocks noGrp="1"/>
          </p:cNvSpPr>
          <p:nvPr>
            <p:ph idx="1"/>
          </p:nvPr>
        </p:nvSpPr>
        <p:spPr>
          <a:xfrm>
            <a:off x="457200" y="1066800"/>
            <a:ext cx="8229600" cy="5334000"/>
          </a:xfrm>
        </p:spPr>
        <p:txBody>
          <a:bodyPr>
            <a:normAutofit fontScale="55000" lnSpcReduction="20000"/>
          </a:bodyPr>
          <a:lstStyle/>
          <a:p>
            <a:r>
              <a:rPr lang="en-US" dirty="0" smtClean="0"/>
              <a:t>	Micro controller is classified into 4 types depending on memory, architecture and instruction set. They are</a:t>
            </a:r>
            <a:endParaRPr lang="en-IN" dirty="0" smtClean="0"/>
          </a:p>
          <a:p>
            <a:pPr lvl="0">
              <a:buNone/>
            </a:pPr>
            <a:r>
              <a:rPr lang="en-US" u="sng" dirty="0" smtClean="0"/>
              <a:t>4 bit:</a:t>
            </a:r>
            <a:endParaRPr lang="en-IN" dirty="0" smtClean="0"/>
          </a:p>
          <a:p>
            <a:r>
              <a:rPr lang="en-US" dirty="0" smtClean="0"/>
              <a:t>It is small in size, minimum pin count, low cost and it is used in low end applications like LED, LCD, display drivers and portable battery charges etc. It is a 20 pin dip with 4K ROM,256 bytes RAM, 14 I/O pins,2 counters. Its Intel family is </a:t>
            </a:r>
            <a:r>
              <a:rPr lang="en-US" u="sng" dirty="0" smtClean="0"/>
              <a:t>RENASA 34501</a:t>
            </a:r>
            <a:r>
              <a:rPr lang="en-US" dirty="0" smtClean="0"/>
              <a:t>.ATAM862</a:t>
            </a:r>
            <a:endParaRPr lang="en-IN" dirty="0" smtClean="0"/>
          </a:p>
          <a:p>
            <a:pPr>
              <a:buNone/>
            </a:pPr>
            <a:r>
              <a:rPr lang="en-US" dirty="0" smtClean="0"/>
              <a:t> </a:t>
            </a:r>
            <a:endParaRPr lang="en-IN" dirty="0" smtClean="0"/>
          </a:p>
          <a:p>
            <a:pPr lvl="0">
              <a:buNone/>
            </a:pPr>
            <a:r>
              <a:rPr lang="en-US" u="sng" dirty="0" smtClean="0"/>
              <a:t>8 bit:</a:t>
            </a:r>
            <a:endParaRPr lang="en-IN" dirty="0" smtClean="0"/>
          </a:p>
          <a:p>
            <a:r>
              <a:rPr lang="en-US" dirty="0" smtClean="0"/>
              <a:t>It is most popular micro controller. Above 55% CPU’s sold in world are 8 bit micro controllers. It has 8 bit internal bus 256 bytes RAM,4K ROM, 32 bit I/O ports, 2 timers/counters and its Intel family is 8051. Intel family designs a micro controller in the year 1981.MC65HC11 FAMILY</a:t>
            </a:r>
            <a:endParaRPr lang="en-IN" dirty="0" smtClean="0"/>
          </a:p>
          <a:p>
            <a:pPr lvl="0">
              <a:buNone/>
            </a:pPr>
            <a:r>
              <a:rPr lang="en-US" u="sng" dirty="0" smtClean="0"/>
              <a:t>16 bit:</a:t>
            </a:r>
            <a:endParaRPr lang="en-IN" dirty="0" smtClean="0"/>
          </a:p>
          <a:p>
            <a:r>
              <a:rPr lang="en-US" dirty="0" smtClean="0"/>
              <a:t>It has 16 bit ALU at an instruction. It is suitable for high languages like C++ and its Intel family is 8096. MC68332 FAMILIES</a:t>
            </a:r>
            <a:endParaRPr lang="en-IN" dirty="0" smtClean="0"/>
          </a:p>
          <a:p>
            <a:pPr lvl="0"/>
            <a:r>
              <a:rPr lang="en-US" u="sng" dirty="0" smtClean="0"/>
              <a:t>32 bit:</a:t>
            </a:r>
            <a:endParaRPr lang="en-IN" dirty="0" smtClean="0"/>
          </a:p>
          <a:p>
            <a:r>
              <a:rPr lang="en-US" dirty="0" smtClean="0"/>
              <a:t>It has 32 bit internal bus and is used in high end applications like robotics, communication networks, cell phones etc.</a:t>
            </a:r>
            <a:endParaRPr lang="en-IN" dirty="0" smtClean="0"/>
          </a:p>
          <a:p>
            <a:r>
              <a:rPr lang="en-US" dirty="0" err="1" smtClean="0"/>
              <a:t>Eg</a:t>
            </a:r>
            <a:r>
              <a:rPr lang="en-US" dirty="0" smtClean="0"/>
              <a:t>: PIC 32,ARM 7,and ARM 9.80960 FAMILY.</a:t>
            </a:r>
            <a:endParaRPr lang="en-IN" dirty="0" smtClean="0"/>
          </a:p>
          <a:p>
            <a:endParaRPr lang="en-IN"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normAutofit fontScale="90000"/>
          </a:bodyPr>
          <a:lstStyle/>
          <a:p>
            <a:r>
              <a:rPr lang="en-US" b="1" dirty="0" smtClean="0"/>
              <a:t>Micro controller development tools</a:t>
            </a:r>
            <a:r>
              <a:rPr lang="en-US" b="1" u="sng" dirty="0" smtClean="0"/>
              <a:t>:</a:t>
            </a:r>
            <a:endParaRPr lang="en-IN" dirty="0" smtClean="0"/>
          </a:p>
        </p:txBody>
      </p:sp>
      <p:sp>
        <p:nvSpPr>
          <p:cNvPr id="3" name="Content Placeholder 2"/>
          <p:cNvSpPr>
            <a:spLocks noGrp="1"/>
          </p:cNvSpPr>
          <p:nvPr>
            <p:ph idx="1"/>
          </p:nvPr>
        </p:nvSpPr>
        <p:spPr/>
        <p:txBody>
          <a:bodyPr>
            <a:normAutofit fontScale="62500" lnSpcReduction="20000"/>
          </a:bodyPr>
          <a:lstStyle/>
          <a:p>
            <a:r>
              <a:rPr lang="en-US" dirty="0" smtClean="0"/>
              <a:t>The various development tools are required for microcontroller programming.</a:t>
            </a:r>
            <a:endParaRPr lang="en-IN" dirty="0" smtClean="0"/>
          </a:p>
          <a:p>
            <a:pPr lvl="0">
              <a:buNone/>
            </a:pPr>
            <a:r>
              <a:rPr lang="en-US" u="sng" dirty="0" smtClean="0"/>
              <a:t>Editor:</a:t>
            </a:r>
            <a:endParaRPr lang="en-IN" dirty="0" smtClean="0"/>
          </a:p>
          <a:p>
            <a:r>
              <a:rPr lang="en-US" dirty="0" smtClean="0"/>
              <a:t>An editor is a program which allows to create a file containing the assemble language statements for the program.</a:t>
            </a:r>
            <a:endParaRPr lang="en-IN" dirty="0" smtClean="0"/>
          </a:p>
          <a:p>
            <a:r>
              <a:rPr lang="en-US" dirty="0" err="1" smtClean="0"/>
              <a:t>Eg</a:t>
            </a:r>
            <a:r>
              <a:rPr lang="en-US" dirty="0" smtClean="0"/>
              <a:t>: As he writes the program the editor stores the ASCII codes for the letters and numbers in successive RAM location. After typing the entire program we have to save the program this we call it as source file.</a:t>
            </a:r>
            <a:endParaRPr lang="en-IN" dirty="0" smtClean="0"/>
          </a:p>
          <a:p>
            <a:r>
              <a:rPr lang="en-US" dirty="0" smtClean="0"/>
              <a:t>The next step is to process the source file with an assembler. </a:t>
            </a:r>
            <a:r>
              <a:rPr lang="en-US" u="sng" dirty="0" smtClean="0"/>
              <a:t>Ex: sample.asm</a:t>
            </a:r>
            <a:r>
              <a:rPr lang="en-US" dirty="0" smtClean="0"/>
              <a:t>.</a:t>
            </a:r>
            <a:endParaRPr lang="en-IN" dirty="0" smtClean="0"/>
          </a:p>
          <a:p>
            <a:pPr lvl="0">
              <a:buNone/>
            </a:pPr>
            <a:r>
              <a:rPr lang="en-US" u="sng" dirty="0" smtClean="0"/>
              <a:t>Assembler:</a:t>
            </a:r>
            <a:endParaRPr lang="en-IN" dirty="0" smtClean="0"/>
          </a:p>
          <a:p>
            <a:r>
              <a:rPr lang="en-US" dirty="0" smtClean="0"/>
              <a:t>An assembler is used to translate to assemble language mnemonics into machine language(binary code) when we run the assembler it reads the source file of your program where we have saved it. The assembler generates a file with an extension “.hex”(hex decimal codes).</a:t>
            </a:r>
            <a:endParaRPr lang="en-IN" dirty="0" smtClean="0"/>
          </a:p>
          <a:p>
            <a:endParaRPr lang="en-IN"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5897563"/>
          </a:xfrm>
        </p:spPr>
        <p:txBody>
          <a:bodyPr>
            <a:normAutofit/>
          </a:bodyPr>
          <a:lstStyle/>
          <a:p>
            <a:r>
              <a:rPr lang="en-US" sz="2200" dirty="0" smtClean="0"/>
              <a:t>It converts a high level program like C into binary or machine codes.</a:t>
            </a:r>
            <a:endParaRPr lang="en-IN" sz="2200" dirty="0" smtClean="0"/>
          </a:p>
          <a:p>
            <a:r>
              <a:rPr lang="en-US" sz="2200" dirty="0" err="1" smtClean="0"/>
              <a:t>Eg</a:t>
            </a:r>
            <a:r>
              <a:rPr lang="en-US" sz="2200" dirty="0" smtClean="0"/>
              <a:t>: Kiel, Ride, IAR work bench or popular.</a:t>
            </a:r>
            <a:endParaRPr lang="en-IN" sz="2200" dirty="0" smtClean="0"/>
          </a:p>
          <a:p>
            <a:pPr lvl="0">
              <a:buNone/>
            </a:pPr>
            <a:r>
              <a:rPr lang="en-US" sz="2200" u="sng" dirty="0" smtClean="0"/>
              <a:t>Debugger:</a:t>
            </a:r>
            <a:endParaRPr lang="en-IN" sz="2200" dirty="0" smtClean="0"/>
          </a:p>
          <a:p>
            <a:r>
              <a:rPr lang="en-US" sz="2200" dirty="0" smtClean="0"/>
              <a:t>1)A debugger is a program which allows stopping the program for each instruction then it is known as single step debug(static).</a:t>
            </a:r>
            <a:endParaRPr lang="en-IN" sz="2200" dirty="0" smtClean="0"/>
          </a:p>
          <a:p>
            <a:r>
              <a:rPr lang="en-US" sz="2200" dirty="0" smtClean="0"/>
              <a:t>2)A debugger allows to set a break point in the program the debugger will run the program up to the instruction where the break point is given then it stop the execution. Hence it known as break point debug(dynamic).</a:t>
            </a:r>
            <a:endParaRPr lang="en-IN" sz="2200" dirty="0" smtClean="0"/>
          </a:p>
          <a:p>
            <a:pPr>
              <a:buNone/>
            </a:pPr>
            <a:r>
              <a:rPr lang="en-US" sz="2200" dirty="0" err="1" smtClean="0"/>
              <a:t>Eg</a:t>
            </a:r>
            <a:r>
              <a:rPr lang="en-US" sz="2200" dirty="0" smtClean="0"/>
              <a:t>: 10 instructions</a:t>
            </a:r>
            <a:r>
              <a:rPr lang="en-US" dirty="0" smtClean="0"/>
              <a:t>, 20 instructions…………..</a:t>
            </a:r>
          </a:p>
          <a:p>
            <a:pPr>
              <a:buNone/>
            </a:pPr>
            <a:endParaRPr lang="en-IN" dirty="0" smtClean="0"/>
          </a:p>
          <a:p>
            <a:endParaRPr lang="en-IN" dirty="0" smtClean="0"/>
          </a:p>
          <a:p>
            <a:endParaRPr lang="en-IN" dirty="0"/>
          </a:p>
        </p:txBody>
      </p:sp>
      <p:pic>
        <p:nvPicPr>
          <p:cNvPr id="4" name="Picture 3" descr="Detailed Explanation about 8051 Programming in Assembly Language"/>
          <p:cNvPicPr/>
          <p:nvPr/>
        </p:nvPicPr>
        <p:blipFill>
          <a:blip r:embed="rId2" cstate="print"/>
          <a:srcRect/>
          <a:stretch>
            <a:fillRect/>
          </a:stretch>
        </p:blipFill>
        <p:spPr bwMode="auto">
          <a:xfrm>
            <a:off x="5486400" y="3352800"/>
            <a:ext cx="3328670" cy="3276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dirty="0" smtClean="0"/>
              <a:t>Special function registers</a:t>
            </a:r>
            <a:endParaRPr lang="en-IN" dirty="0"/>
          </a:p>
        </p:txBody>
      </p:sp>
      <p:sp>
        <p:nvSpPr>
          <p:cNvPr id="3" name="Content Placeholder 2"/>
          <p:cNvSpPr>
            <a:spLocks noGrp="1"/>
          </p:cNvSpPr>
          <p:nvPr>
            <p:ph idx="1"/>
          </p:nvPr>
        </p:nvSpPr>
        <p:spPr/>
        <p:txBody>
          <a:bodyPr>
            <a:normAutofit fontScale="62500" lnSpcReduction="20000"/>
          </a:bodyPr>
          <a:lstStyle/>
          <a:p>
            <a:pPr>
              <a:buNone/>
            </a:pPr>
            <a:r>
              <a:rPr lang="en-US" dirty="0" smtClean="0"/>
              <a:t>	There are 21 SFR used in micro controller 8051. This includes register A, register B, PSW, PCON etc. There are 21unique locations each of these register is one byte size.</a:t>
            </a:r>
            <a:endParaRPr lang="en-IN" dirty="0" smtClean="0"/>
          </a:p>
          <a:p>
            <a:pPr>
              <a:buNone/>
            </a:pPr>
            <a:r>
              <a:rPr lang="en-US" dirty="0" smtClean="0"/>
              <a:t>	Sum of this SFR are bit addressable(which means we can access individual bits inside a single bit) while some other are byte addressable.</a:t>
            </a:r>
            <a:endParaRPr lang="en-IN" dirty="0" smtClean="0"/>
          </a:p>
          <a:p>
            <a:pPr lvl="0">
              <a:buNone/>
            </a:pPr>
            <a:r>
              <a:rPr lang="en-US" u="sng" dirty="0" smtClean="0"/>
              <a:t>Accumulator:</a:t>
            </a:r>
            <a:endParaRPr lang="en-IN" dirty="0" smtClean="0"/>
          </a:p>
          <a:p>
            <a:r>
              <a:rPr lang="en-US" dirty="0" smtClean="0"/>
              <a:t>The accumulator holds the result of both for arithmetic and logic operations. It is an 8 bit byte. Accumulator is usually accessed by direct addressing and it physical address is E0</a:t>
            </a:r>
            <a:r>
              <a:rPr lang="en-US" baseline="-25000" dirty="0" smtClean="0"/>
              <a:t>H</a:t>
            </a:r>
            <a:r>
              <a:rPr lang="en-US" dirty="0" smtClean="0"/>
              <a:t>. Accumulator is both bit and byte addressable.</a:t>
            </a:r>
            <a:endParaRPr lang="en-IN" dirty="0" smtClean="0"/>
          </a:p>
          <a:p>
            <a:pPr lvl="0">
              <a:buNone/>
            </a:pPr>
            <a:r>
              <a:rPr lang="en-US" u="sng" dirty="0" smtClean="0"/>
              <a:t>B-Register:</a:t>
            </a:r>
            <a:endParaRPr lang="en-IN" dirty="0" smtClean="0"/>
          </a:p>
          <a:p>
            <a:r>
              <a:rPr lang="en-US" dirty="0" smtClean="0"/>
              <a:t>The major product of register executing its MUL and DIV. In 8051 the multiplication is done by repeat subtraction. It is used for general purpose operation for both bit and byte address and physical address is F0</a:t>
            </a:r>
            <a:r>
              <a:rPr lang="en-US" baseline="-25000" dirty="0" smtClean="0"/>
              <a:t>H</a:t>
            </a:r>
            <a:r>
              <a:rPr lang="en-US" dirty="0" smtClean="0"/>
              <a:t>.</a:t>
            </a:r>
            <a:endParaRPr lang="en-IN" dirty="0" smtClean="0"/>
          </a:p>
          <a:p>
            <a:endParaRPr lang="en-IN"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normAutofit fontScale="77500" lnSpcReduction="20000"/>
          </a:bodyPr>
          <a:lstStyle/>
          <a:p>
            <a:pPr lvl="0">
              <a:buNone/>
            </a:pPr>
            <a:r>
              <a:rPr lang="en-US" u="sng" dirty="0" smtClean="0"/>
              <a:t>Port Register:</a:t>
            </a:r>
            <a:endParaRPr lang="en-IN" dirty="0" smtClean="0"/>
          </a:p>
          <a:p>
            <a:r>
              <a:rPr lang="en-US" dirty="0" smtClean="0"/>
              <a:t>It having 4 I/O ports named as P</a:t>
            </a:r>
            <a:r>
              <a:rPr lang="en-US" baseline="-25000" dirty="0" smtClean="0"/>
              <a:t>0</a:t>
            </a:r>
            <a:r>
              <a:rPr lang="en-US" dirty="0" smtClean="0"/>
              <a:t>,P</a:t>
            </a:r>
            <a:r>
              <a:rPr lang="en-US" baseline="-25000" dirty="0" smtClean="0"/>
              <a:t>1</a:t>
            </a:r>
            <a:r>
              <a:rPr lang="en-US" dirty="0" smtClean="0"/>
              <a:t>,P</a:t>
            </a:r>
            <a:r>
              <a:rPr lang="en-US" baseline="-25000" dirty="0" smtClean="0"/>
              <a:t>2</a:t>
            </a:r>
            <a:r>
              <a:rPr lang="en-US" dirty="0" smtClean="0"/>
              <a:t>,P</a:t>
            </a:r>
            <a:r>
              <a:rPr lang="en-US" baseline="-25000" dirty="0" smtClean="0"/>
              <a:t>3</a:t>
            </a:r>
            <a:r>
              <a:rPr lang="en-US" dirty="0" smtClean="0"/>
              <a:t>. Data must written in port registers must be first to send it out any other external devices through ports. All 4 ports are bit and byte address. Po-80,P1-90,P2-A0,P3-B0</a:t>
            </a:r>
            <a:endParaRPr lang="en-IN" dirty="0" smtClean="0"/>
          </a:p>
          <a:p>
            <a:pPr lvl="0">
              <a:buNone/>
            </a:pPr>
            <a:r>
              <a:rPr lang="en-US" u="sng" dirty="0" smtClean="0"/>
              <a:t>Stack Pointer:</a:t>
            </a:r>
            <a:endParaRPr lang="en-IN" dirty="0" smtClean="0"/>
          </a:p>
          <a:p>
            <a:r>
              <a:rPr lang="en-US" dirty="0" smtClean="0"/>
              <a:t>It is an 8 bit register the direct address of stack pointer is 81</a:t>
            </a:r>
            <a:r>
              <a:rPr lang="en-US" baseline="-25000" dirty="0" smtClean="0"/>
              <a:t>H</a:t>
            </a:r>
            <a:r>
              <a:rPr lang="en-US" dirty="0" smtClean="0"/>
              <a:t>. It is only byte addressable. Stack pointer having two instructions PUSH&amp;POP( LIFO).</a:t>
            </a:r>
            <a:endParaRPr lang="en-IN" dirty="0" smtClean="0"/>
          </a:p>
          <a:p>
            <a:r>
              <a:rPr lang="en-US" dirty="0" smtClean="0"/>
              <a:t>In PUSH the stack pointer is used to increment by 2(SP+2).</a:t>
            </a:r>
            <a:endParaRPr lang="en-IN" dirty="0" smtClean="0"/>
          </a:p>
          <a:p>
            <a:r>
              <a:rPr lang="en-US" dirty="0" smtClean="0"/>
              <a:t>In Pop the stack pointer is used to decrement by 2(Sp-2).</a:t>
            </a:r>
            <a:endParaRPr lang="en-IN" dirty="0" smtClean="0"/>
          </a:p>
          <a:p>
            <a:pPr lvl="0">
              <a:buNone/>
            </a:pPr>
            <a:r>
              <a:rPr lang="en-US" u="sng" dirty="0" smtClean="0"/>
              <a:t>PCON(Power Management Register):</a:t>
            </a:r>
            <a:endParaRPr lang="en-IN" dirty="0" smtClean="0"/>
          </a:p>
          <a:p>
            <a:r>
              <a:rPr lang="en-US" dirty="0" smtClean="0"/>
              <a:t>We can see every day it is used in mobile phones. It is commonly referred as Power management alone. It has 2 modes-ideal mode,  power down mode.</a:t>
            </a:r>
            <a:endParaRPr lang="en-IN" dirty="0" smtClean="0"/>
          </a:p>
          <a:p>
            <a:endParaRPr lang="en-IN"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IN" dirty="0" smtClean="0"/>
              <a:t>PIN DIAGRAM</a:t>
            </a:r>
            <a:br>
              <a:rPr lang="en-IN" dirty="0" smtClean="0"/>
            </a:br>
            <a:endParaRPr lang="en-IN" dirty="0"/>
          </a:p>
        </p:txBody>
      </p:sp>
      <p:sp>
        <p:nvSpPr>
          <p:cNvPr id="3" name="Content Placeholder 2"/>
          <p:cNvSpPr>
            <a:spLocks noGrp="1"/>
          </p:cNvSpPr>
          <p:nvPr>
            <p:ph idx="1"/>
          </p:nvPr>
        </p:nvSpPr>
        <p:spPr>
          <a:xfrm>
            <a:off x="228600" y="990600"/>
            <a:ext cx="8229600" cy="5135563"/>
          </a:xfrm>
        </p:spPr>
        <p:txBody>
          <a:bodyPr>
            <a:normAutofit fontScale="70000" lnSpcReduction="20000"/>
          </a:bodyPr>
          <a:lstStyle/>
          <a:p>
            <a:pPr>
              <a:buNone/>
            </a:pPr>
            <a:endParaRPr lang="en-IN" dirty="0" smtClean="0"/>
          </a:p>
          <a:p>
            <a:pPr lvl="0"/>
            <a:r>
              <a:rPr lang="en-US" dirty="0" smtClean="0"/>
              <a:t>8051 family members are 8751,89C51,89C52,DS89CX40(all belongs to Intel). Its available packages are DIP, QFP, LLC(lead less carries). They are all having 40 pins.</a:t>
            </a:r>
            <a:endParaRPr lang="en-IN" dirty="0" smtClean="0"/>
          </a:p>
          <a:p>
            <a:pPr lvl="0"/>
            <a:endParaRPr lang="en-US" dirty="0" smtClean="0"/>
          </a:p>
          <a:p>
            <a:pPr lvl="0"/>
            <a:r>
              <a:rPr lang="en-US" dirty="0" smtClean="0"/>
              <a:t>. Majority of developers use 40 pin dip. The pins are designated as VCC, GND, XTAL2, XTAL1, EA, PSEN, ALE are used by all members of 8051 and 8031 families.</a:t>
            </a:r>
            <a:endParaRPr lang="en-IN" dirty="0" smtClean="0"/>
          </a:p>
          <a:p>
            <a:pPr lvl="0"/>
            <a:r>
              <a:rPr lang="en-US" dirty="0" smtClean="0"/>
              <a:t>It is a 40 pin dip provides a supply voltage to the chip is +5V.</a:t>
            </a:r>
            <a:endParaRPr lang="en-IN" dirty="0" smtClean="0"/>
          </a:p>
          <a:p>
            <a:pPr lvl="0"/>
            <a:r>
              <a:rPr lang="en-US" dirty="0" smtClean="0"/>
              <a:t>8051 is a chip oscillator but requires an external clock to run it. Most often we use Quartz crystal rather than TTL Oscillator.</a:t>
            </a:r>
            <a:endParaRPr lang="en-IN" dirty="0" smtClean="0"/>
          </a:p>
          <a:p>
            <a:pPr lvl="0"/>
            <a:r>
              <a:rPr lang="en-US" dirty="0" smtClean="0"/>
              <a:t>It also needs 2 capacitors “30pf” values. One side of each capacitor value is connected ground.</a:t>
            </a:r>
            <a:endParaRPr lang="en-IN" dirty="0" smtClean="0"/>
          </a:p>
          <a:p>
            <a:r>
              <a:rPr lang="en-US" dirty="0" smtClean="0"/>
              <a:t>RST(Reset pin):</a:t>
            </a:r>
            <a:br>
              <a:rPr lang="en-US" dirty="0" smtClean="0"/>
            </a:br>
            <a:r>
              <a:rPr lang="en-US" dirty="0" smtClean="0"/>
              <a:t>           It is a input pin , active high (normally low). It is often referred as power on reset by activating this pin it will set the program counter to all 0’s.</a:t>
            </a:r>
            <a:endParaRPr lang="en-IN" dirty="0" smtClean="0"/>
          </a:p>
          <a:p>
            <a:endParaRPr lang="en-IN"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endParaRPr lang="en-IN" dirty="0"/>
          </a:p>
        </p:txBody>
      </p:sp>
      <p:sp>
        <p:nvSpPr>
          <p:cNvPr id="3" name="Content Placeholder 2"/>
          <p:cNvSpPr>
            <a:spLocks noGrp="1"/>
          </p:cNvSpPr>
          <p:nvPr>
            <p:ph idx="1"/>
          </p:nvPr>
        </p:nvSpPr>
        <p:spPr>
          <a:xfrm>
            <a:off x="457200" y="914400"/>
            <a:ext cx="8229600" cy="5211763"/>
          </a:xfrm>
        </p:spPr>
        <p:txBody>
          <a:bodyPr>
            <a:normAutofit fontScale="85000" lnSpcReduction="10000"/>
          </a:bodyPr>
          <a:lstStyle/>
          <a:p>
            <a:pPr>
              <a:buNone/>
            </a:pPr>
            <a:r>
              <a:rPr lang="en-US" u="sng" dirty="0" smtClean="0"/>
              <a:t>EA(External Access):</a:t>
            </a:r>
            <a:endParaRPr lang="en-IN" dirty="0" smtClean="0"/>
          </a:p>
          <a:p>
            <a:r>
              <a:rPr lang="en-US" dirty="0" smtClean="0"/>
              <a:t>           In 8051 family members all come with one chip ROM to store program. In such case EA connected to ground or VCC. It cannot be left unconnected.</a:t>
            </a:r>
            <a:endParaRPr lang="en-IN" dirty="0" smtClean="0"/>
          </a:p>
          <a:p>
            <a:pPr>
              <a:buNone/>
            </a:pPr>
            <a:r>
              <a:rPr lang="en-US" u="sng" dirty="0" smtClean="0"/>
              <a:t>PSEN(Program stored Enable):</a:t>
            </a:r>
            <a:endParaRPr lang="en-IN" dirty="0" smtClean="0"/>
          </a:p>
          <a:p>
            <a:r>
              <a:rPr lang="en-US" dirty="0" smtClean="0"/>
              <a:t>          In 8031 or 8051 micro controller systems in which external ROM holds the program code.</a:t>
            </a:r>
            <a:endParaRPr lang="en-IN" dirty="0" smtClean="0"/>
          </a:p>
          <a:p>
            <a:pPr>
              <a:buNone/>
            </a:pPr>
            <a:r>
              <a:rPr lang="en-US" u="sng" dirty="0" smtClean="0"/>
              <a:t>ALE(Address latch enable pin):</a:t>
            </a:r>
            <a:endParaRPr lang="en-IN" dirty="0" smtClean="0"/>
          </a:p>
          <a:p>
            <a:r>
              <a:rPr lang="en-US" dirty="0" smtClean="0"/>
              <a:t>            It is an output pin and active high. It can MUX both address and data through port 0 to save pins. It is used for de-multiplexing the address and data by connecting to the chip 4LS373 chip.</a:t>
            </a:r>
            <a:endParaRPr lang="en-IN" dirty="0" smtClean="0"/>
          </a:p>
          <a:p>
            <a:endParaRPr lang="en-IN"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685800"/>
          </a:xfrm>
        </p:spPr>
        <p:txBody>
          <a:bodyPr>
            <a:normAutofit fontScale="90000"/>
          </a:bodyPr>
          <a:lstStyle/>
          <a:p>
            <a:r>
              <a:rPr lang="en-US" dirty="0" smtClean="0"/>
              <a:t>PORTS</a:t>
            </a:r>
            <a:r>
              <a:rPr lang="en-IN" dirty="0" smtClean="0"/>
              <a:t/>
            </a:r>
            <a:br>
              <a:rPr lang="en-IN" dirty="0" smtClean="0"/>
            </a:br>
            <a:endParaRPr lang="en-IN" dirty="0"/>
          </a:p>
        </p:txBody>
      </p:sp>
      <p:sp>
        <p:nvSpPr>
          <p:cNvPr id="3" name="Content Placeholder 2"/>
          <p:cNvSpPr>
            <a:spLocks noGrp="1"/>
          </p:cNvSpPr>
          <p:nvPr>
            <p:ph idx="1"/>
          </p:nvPr>
        </p:nvSpPr>
        <p:spPr>
          <a:xfrm>
            <a:off x="457200" y="685800"/>
            <a:ext cx="8229600" cy="5440363"/>
          </a:xfrm>
        </p:spPr>
        <p:txBody>
          <a:bodyPr>
            <a:normAutofit/>
          </a:bodyPr>
          <a:lstStyle/>
          <a:p>
            <a:r>
              <a:rPr lang="en-US" sz="1400" dirty="0" smtClean="0"/>
              <a:t>It having 32 bit I/O ports and each port is 8 bit wide.</a:t>
            </a:r>
            <a:endParaRPr lang="en-IN" sz="1400" dirty="0" smtClean="0"/>
          </a:p>
          <a:p>
            <a:pPr>
              <a:buNone/>
            </a:pPr>
            <a:r>
              <a:rPr lang="en-US" sz="1400" u="sng" dirty="0" smtClean="0"/>
              <a:t>Port 0:</a:t>
            </a:r>
            <a:r>
              <a:rPr lang="en-US" sz="1400" dirty="0" smtClean="0"/>
              <a:t>  If ALE=0 it provides data D</a:t>
            </a:r>
            <a:r>
              <a:rPr lang="en-US" sz="1400" baseline="-25000" dirty="0" smtClean="0"/>
              <a:t>0</a:t>
            </a:r>
            <a:r>
              <a:rPr lang="en-US" sz="1400" dirty="0" smtClean="0"/>
              <a:t> to D</a:t>
            </a:r>
            <a:r>
              <a:rPr lang="en-US" sz="1400" baseline="-25000" dirty="0" smtClean="0"/>
              <a:t>7</a:t>
            </a:r>
            <a:r>
              <a:rPr lang="en-US" sz="1400" dirty="0" smtClean="0"/>
              <a:t> when ALE=1 it has address A</a:t>
            </a:r>
            <a:r>
              <a:rPr lang="en-US" sz="1400" baseline="-25000" dirty="0" smtClean="0"/>
              <a:t>0</a:t>
            </a:r>
            <a:r>
              <a:rPr lang="en-US" sz="1400" dirty="0" smtClean="0"/>
              <a:t> to A</a:t>
            </a:r>
            <a:r>
              <a:rPr lang="en-US" sz="1400" baseline="-25000" dirty="0" smtClean="0"/>
              <a:t>7</a:t>
            </a:r>
            <a:r>
              <a:rPr lang="en-US" sz="1400" dirty="0" smtClean="0"/>
              <a:t>. Port 0 provides both address and data. It also designated as AD</a:t>
            </a:r>
            <a:r>
              <a:rPr lang="en-US" sz="1400" baseline="-25000" dirty="0" smtClean="0"/>
              <a:t>0</a:t>
            </a:r>
            <a:r>
              <a:rPr lang="en-US" sz="1400" dirty="0" smtClean="0"/>
              <a:t> to AD</a:t>
            </a:r>
            <a:r>
              <a:rPr lang="en-US" sz="1400" baseline="-25000" dirty="0" smtClean="0"/>
              <a:t>7</a:t>
            </a:r>
            <a:r>
              <a:rPr lang="en-US" sz="1400" dirty="0" smtClean="0"/>
              <a:t>.</a:t>
            </a:r>
            <a:endParaRPr lang="en-IN" sz="1400" dirty="0" smtClean="0"/>
          </a:p>
          <a:p>
            <a:r>
              <a:rPr lang="en-US" sz="1400" dirty="0" smtClean="0"/>
              <a:t>           In 8051 there is no external memory connection the pins of port 0 are connected to pull-up resistor(10KΩ).</a:t>
            </a:r>
            <a:endParaRPr lang="en-IN" sz="1400" dirty="0" smtClean="0"/>
          </a:p>
          <a:p>
            <a:pPr>
              <a:buNone/>
            </a:pPr>
            <a:r>
              <a:rPr lang="en-US" sz="1400" u="sng" dirty="0" smtClean="0"/>
              <a:t>Port 1&amp;2:</a:t>
            </a:r>
            <a:r>
              <a:rPr lang="en-US" sz="1400" dirty="0" smtClean="0"/>
              <a:t> Port 1 &amp; 2 acts as simple I/O.  In 8051 or 8031 basic system port 2 must be used along with port 0 to provide 16 bit address. P2 designated as A</a:t>
            </a:r>
            <a:r>
              <a:rPr lang="en-US" sz="1400" baseline="-25000" dirty="0" smtClean="0"/>
              <a:t>8</a:t>
            </a:r>
            <a:r>
              <a:rPr lang="en-US" sz="1400" dirty="0" smtClean="0"/>
              <a:t> to A</a:t>
            </a:r>
            <a:r>
              <a:rPr lang="en-US" sz="1400" baseline="-25000" dirty="0" smtClean="0"/>
              <a:t>15</a:t>
            </a:r>
            <a:r>
              <a:rPr lang="en-US" sz="1400" dirty="0" smtClean="0"/>
              <a:t>&amp;p0 designated as-A</a:t>
            </a:r>
            <a:r>
              <a:rPr lang="en-US" sz="1400" baseline="-25000" dirty="0" smtClean="0"/>
              <a:t>0</a:t>
            </a:r>
            <a:r>
              <a:rPr lang="en-US" sz="1400" dirty="0" smtClean="0"/>
              <a:t>-A</a:t>
            </a:r>
            <a:r>
              <a:rPr lang="en-US" sz="1400" baseline="-25000" dirty="0" smtClean="0"/>
              <a:t>7</a:t>
            </a:r>
            <a:r>
              <a:rPr lang="en-US" sz="1400" dirty="0" smtClean="0"/>
              <a:t>.For p1,p2and p3 does not required external pull-up resistors because they connected internally.</a:t>
            </a:r>
          </a:p>
          <a:p>
            <a:pPr>
              <a:buNone/>
            </a:pPr>
            <a:r>
              <a:rPr lang="en-US" sz="1400" u="sng" dirty="0" smtClean="0"/>
              <a:t>Port 3:</a:t>
            </a:r>
            <a:r>
              <a:rPr lang="en-US" sz="1400" dirty="0" smtClean="0"/>
              <a:t>   Its pins are 10 to 17. It can be used as input (or) output. It has addition function providing some external important systems such as interrupts</a:t>
            </a:r>
            <a:r>
              <a:rPr lang="en-US" dirty="0" smtClean="0"/>
              <a:t>.</a:t>
            </a:r>
            <a:endParaRPr lang="en-IN" dirty="0" smtClean="0"/>
          </a:p>
          <a:p>
            <a:endParaRPr lang="en-IN" dirty="0" smtClean="0"/>
          </a:p>
          <a:p>
            <a:endParaRPr lang="en-IN" dirty="0"/>
          </a:p>
        </p:txBody>
      </p:sp>
      <p:pic>
        <p:nvPicPr>
          <p:cNvPr id="5" name="Picture 4" descr="8051 Microcontroller Pinout, GPIO Pins, Architecture and Features"/>
          <p:cNvPicPr/>
          <p:nvPr/>
        </p:nvPicPr>
        <p:blipFill>
          <a:blip r:embed="rId2" cstate="print"/>
          <a:srcRect/>
          <a:stretch>
            <a:fillRect/>
          </a:stretch>
        </p:blipFill>
        <p:spPr bwMode="auto">
          <a:xfrm>
            <a:off x="1143000" y="3352800"/>
            <a:ext cx="7712710" cy="3505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808038"/>
          </a:xfrm>
        </p:spPr>
        <p:txBody>
          <a:bodyPr>
            <a:normAutofit fontScale="90000"/>
          </a:bodyPr>
          <a:lstStyle/>
          <a:p>
            <a:r>
              <a:rPr lang="en-US" b="1" u="sng" dirty="0" smtClean="0"/>
              <a:t> </a:t>
            </a:r>
            <a:r>
              <a:rPr lang="en-US" b="1" dirty="0" smtClean="0"/>
              <a:t>MEMORY ORGANIZATION</a:t>
            </a:r>
            <a:r>
              <a:rPr lang="en-IN" dirty="0" smtClean="0"/>
              <a:t/>
            </a:r>
            <a:br>
              <a:rPr lang="en-IN" dirty="0" smtClean="0"/>
            </a:br>
            <a:endParaRPr lang="en-IN" dirty="0"/>
          </a:p>
        </p:txBody>
      </p:sp>
      <p:sp>
        <p:nvSpPr>
          <p:cNvPr id="3" name="Content Placeholder 2"/>
          <p:cNvSpPr>
            <a:spLocks noGrp="1"/>
          </p:cNvSpPr>
          <p:nvPr>
            <p:ph idx="1"/>
          </p:nvPr>
        </p:nvSpPr>
        <p:spPr>
          <a:xfrm>
            <a:off x="609600" y="1143000"/>
            <a:ext cx="8229600" cy="5181600"/>
          </a:xfrm>
        </p:spPr>
        <p:txBody>
          <a:bodyPr>
            <a:normAutofit fontScale="55000" lnSpcReduction="20000"/>
          </a:bodyPr>
          <a:lstStyle/>
          <a:p>
            <a:pPr lvl="0"/>
            <a:r>
              <a:rPr lang="en-US" dirty="0" smtClean="0"/>
              <a:t>It is divided into 2 types and there are 1.Program Memory 2.Data Memory.</a:t>
            </a:r>
            <a:endParaRPr lang="en-IN" dirty="0" smtClean="0"/>
          </a:p>
          <a:p>
            <a:pPr lvl="0"/>
            <a:r>
              <a:rPr lang="en-US" dirty="0" smtClean="0"/>
              <a:t>Program memory is used for permanent saving the program being executed.</a:t>
            </a:r>
            <a:endParaRPr lang="en-IN" dirty="0" smtClean="0"/>
          </a:p>
          <a:p>
            <a:pPr lvl="0"/>
            <a:r>
              <a:rPr lang="en-US" dirty="0" smtClean="0"/>
              <a:t>Data Memory is used for temporarily storing data(register).</a:t>
            </a:r>
            <a:endParaRPr lang="en-IN" dirty="0" smtClean="0"/>
          </a:p>
          <a:p>
            <a:pPr lvl="0"/>
            <a:r>
              <a:rPr lang="en-US" dirty="0" smtClean="0"/>
              <a:t>In program memory is read only memory (ROM). Depending on setting made in compiler and also store a constant variable.</a:t>
            </a:r>
            <a:endParaRPr lang="en-IN" dirty="0" smtClean="0"/>
          </a:p>
          <a:p>
            <a:pPr lvl="0"/>
            <a:r>
              <a:rPr lang="en-US" dirty="0" smtClean="0"/>
              <a:t>8051 allows external program memory to be added.</a:t>
            </a:r>
            <a:endParaRPr lang="en-IN" dirty="0" smtClean="0"/>
          </a:p>
          <a:p>
            <a:pPr lvl="0"/>
            <a:r>
              <a:rPr lang="en-US" dirty="0" smtClean="0"/>
              <a:t>Microcontroller handle external memory depends on EA logic state. If EA=0,the external ROM memory is 64K.</a:t>
            </a:r>
            <a:endParaRPr lang="en-IN" dirty="0" smtClean="0"/>
          </a:p>
          <a:p>
            <a:pPr lvl="0"/>
            <a:r>
              <a:rPr lang="en-US" dirty="0" smtClean="0"/>
              <a:t>If EA=1 the additional ROM memory 64K+4K embedded memory.</a:t>
            </a:r>
            <a:endParaRPr lang="en-IN" dirty="0" smtClean="0"/>
          </a:p>
          <a:p>
            <a:pPr>
              <a:buNone/>
            </a:pPr>
            <a:r>
              <a:rPr lang="en-US" u="sng" dirty="0" smtClean="0"/>
              <a:t>Internal Memory:</a:t>
            </a:r>
            <a:endParaRPr lang="en-IN" dirty="0" smtClean="0"/>
          </a:p>
          <a:p>
            <a:r>
              <a:rPr lang="en-US" dirty="0" smtClean="0"/>
              <a:t>       Up to 256 bytes of internal data memory are available in 8051. </a:t>
            </a:r>
            <a:endParaRPr lang="en-IN" dirty="0" smtClean="0"/>
          </a:p>
          <a:p>
            <a:r>
              <a:rPr lang="en-US" dirty="0" smtClean="0"/>
              <a:t>       The first 128 bytes of internal memory are both direct and indirect addressable.</a:t>
            </a:r>
            <a:endParaRPr lang="en-IN" dirty="0" smtClean="0"/>
          </a:p>
          <a:p>
            <a:r>
              <a:rPr lang="en-US" dirty="0" smtClean="0"/>
              <a:t>       The upper 128 bytes of data memory is 0X80 to 0XFF can be addressed only indirectly.</a:t>
            </a:r>
            <a:endParaRPr lang="en-IN" dirty="0" smtClean="0"/>
          </a:p>
          <a:p>
            <a:r>
              <a:rPr lang="en-US" dirty="0" smtClean="0"/>
              <a:t>        The memory block is in the range of 20H to 2FH is bit addressable which means each bit mean where has its own address from 0 to 7FH.</a:t>
            </a:r>
            <a:endParaRPr lang="en-IN" dirty="0" smtClean="0"/>
          </a:p>
          <a:p>
            <a:r>
              <a:rPr lang="en-US" dirty="0" smtClean="0"/>
              <a:t>         Since there are 16 registers the block contains total of 128 bits with separate address. In this 3 memory type specifies is used to refer the internal data memory </a:t>
            </a:r>
            <a:r>
              <a:rPr lang="en-US" u="sng" dirty="0" smtClean="0"/>
              <a:t>data, </a:t>
            </a:r>
            <a:r>
              <a:rPr lang="en-US" u="sng" dirty="0" err="1" smtClean="0"/>
              <a:t>idata</a:t>
            </a:r>
            <a:r>
              <a:rPr lang="en-US" u="sng" dirty="0" smtClean="0"/>
              <a:t>, </a:t>
            </a:r>
            <a:r>
              <a:rPr lang="en-US" u="sng" dirty="0" err="1" smtClean="0"/>
              <a:t>bdata</a:t>
            </a:r>
            <a:r>
              <a:rPr lang="en-US" dirty="0" smtClean="0"/>
              <a:t>.</a:t>
            </a:r>
            <a:endParaRPr lang="en-IN" dirty="0" smtClean="0"/>
          </a:p>
          <a:p>
            <a:endParaRPr lang="en-IN"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CONTENT</a:t>
            </a:r>
            <a:endParaRPr lang="en-IN" dirty="0"/>
          </a:p>
        </p:txBody>
      </p:sp>
      <p:sp>
        <p:nvSpPr>
          <p:cNvPr id="3" name="Content Placeholder 2"/>
          <p:cNvSpPr>
            <a:spLocks noGrp="1"/>
          </p:cNvSpPr>
          <p:nvPr>
            <p:ph idx="1"/>
          </p:nvPr>
        </p:nvSpPr>
        <p:spPr/>
        <p:txBody>
          <a:bodyPr/>
          <a:lstStyle/>
          <a:p>
            <a:r>
              <a:rPr lang="en-US" b="1" dirty="0" smtClean="0"/>
              <a:t>INTRODUCTION</a:t>
            </a:r>
          </a:p>
          <a:p>
            <a:r>
              <a:rPr lang="en-US" b="1" dirty="0" smtClean="0"/>
              <a:t>ARCHITECTURE</a:t>
            </a:r>
          </a:p>
          <a:p>
            <a:r>
              <a:rPr lang="en-US" b="1" dirty="0" smtClean="0"/>
              <a:t>TYPES</a:t>
            </a:r>
          </a:p>
          <a:p>
            <a:r>
              <a:rPr lang="en-US" b="1" dirty="0" smtClean="0"/>
              <a:t>TOOLS</a:t>
            </a:r>
          </a:p>
          <a:p>
            <a:r>
              <a:rPr lang="en-US" b="1" dirty="0" smtClean="0"/>
              <a:t>SFR</a:t>
            </a:r>
          </a:p>
          <a:p>
            <a:r>
              <a:rPr lang="en-US" b="1" dirty="0" smtClean="0"/>
              <a:t>ADDRESSING MODES</a:t>
            </a:r>
          </a:p>
          <a:p>
            <a:r>
              <a:rPr lang="en-US" b="1" dirty="0" smtClean="0"/>
              <a:t>INSTRUCTION SET</a:t>
            </a:r>
          </a:p>
          <a:p>
            <a:endParaRPr lang="en-IN"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endParaRPr lang="en-IN" dirty="0"/>
          </a:p>
        </p:txBody>
      </p:sp>
      <p:sp>
        <p:nvSpPr>
          <p:cNvPr id="3" name="Content Placeholder 2"/>
          <p:cNvSpPr>
            <a:spLocks noGrp="1"/>
          </p:cNvSpPr>
          <p:nvPr>
            <p:ph idx="1"/>
          </p:nvPr>
        </p:nvSpPr>
        <p:spPr>
          <a:xfrm>
            <a:off x="457200" y="762000"/>
            <a:ext cx="8229600" cy="5364163"/>
          </a:xfrm>
        </p:spPr>
        <p:txBody>
          <a:bodyPr/>
          <a:lstStyle/>
          <a:p>
            <a:pPr>
              <a:buNone/>
            </a:pPr>
            <a:r>
              <a:rPr lang="en-US" sz="2400" u="sng" dirty="0" smtClean="0"/>
              <a:t>External data memory:</a:t>
            </a:r>
            <a:endParaRPr lang="en-IN" sz="2400" dirty="0" smtClean="0"/>
          </a:p>
          <a:p>
            <a:r>
              <a:rPr lang="en-US" sz="2400" dirty="0" smtClean="0"/>
              <a:t>        It is slower than internal data memory and made up of 64K bytes of external data memory setting of the registers must be manually done in code, before any access to external memory (or) X-RAM space is made. It has two specifies </a:t>
            </a:r>
            <a:r>
              <a:rPr lang="en-US" sz="2400" dirty="0" err="1" smtClean="0"/>
              <a:t>i.e</a:t>
            </a:r>
            <a:r>
              <a:rPr lang="en-US" sz="2400" dirty="0" smtClean="0"/>
              <a:t> </a:t>
            </a:r>
            <a:r>
              <a:rPr lang="en-US" sz="2400" u="sng" dirty="0" smtClean="0"/>
              <a:t>X-data, P-data</a:t>
            </a:r>
          </a:p>
          <a:p>
            <a:endParaRPr lang="en-IN"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762000" y="3200400"/>
            <a:ext cx="7010400" cy="2962194"/>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ADDRESSING MODES </a:t>
            </a:r>
            <a:endParaRPr lang="en-IN" sz="3200" dirty="0"/>
          </a:p>
        </p:txBody>
      </p:sp>
      <p:sp>
        <p:nvSpPr>
          <p:cNvPr id="3" name="Content Placeholder 2"/>
          <p:cNvSpPr>
            <a:spLocks noGrp="1"/>
          </p:cNvSpPr>
          <p:nvPr>
            <p:ph idx="1"/>
          </p:nvPr>
        </p:nvSpPr>
        <p:spPr>
          <a:xfrm>
            <a:off x="457200" y="1219200"/>
            <a:ext cx="8229600" cy="4906963"/>
          </a:xfrm>
        </p:spPr>
        <p:txBody>
          <a:bodyPr>
            <a:normAutofit fontScale="70000" lnSpcReduction="20000"/>
          </a:bodyPr>
          <a:lstStyle/>
          <a:p>
            <a:r>
              <a:rPr lang="en-IN" dirty="0" smtClean="0"/>
              <a:t>In this section, we will see different addressing modes of the 8051 microcontrollers. In 8051 there are 1-byte, 2-byte instructions and very few 3-byte instructions are present. The op-codes are 8-bit long. As the op codes are 8-bit data, there are 256 possibilities. Among 256, 255 op-codes are implemented. The clock frequency is12MHz, so 64 instruction types are executed in just 1 µs, and rest are just 2 µs. The Multiplication and Division operations take 4 µ</a:t>
            </a:r>
            <a:r>
              <a:rPr lang="en-IN" dirty="0" err="1" smtClean="0"/>
              <a:t>sto</a:t>
            </a:r>
            <a:r>
              <a:rPr lang="en-IN" dirty="0" smtClean="0"/>
              <a:t> to execute.</a:t>
            </a:r>
          </a:p>
          <a:p>
            <a:r>
              <a:rPr lang="en-IN" dirty="0" smtClean="0"/>
              <a:t>In 8051 There are six types of addressing modes. </a:t>
            </a:r>
          </a:p>
          <a:p>
            <a:r>
              <a:rPr lang="en-IN" dirty="0" smtClean="0"/>
              <a:t>Immediate Addressing Mode</a:t>
            </a:r>
          </a:p>
          <a:p>
            <a:r>
              <a:rPr lang="en-IN" dirty="0" smtClean="0"/>
              <a:t>Register Addressing Mode</a:t>
            </a:r>
          </a:p>
          <a:p>
            <a:r>
              <a:rPr lang="en-IN" dirty="0" smtClean="0"/>
              <a:t>Direct Addressing Mode</a:t>
            </a:r>
          </a:p>
          <a:p>
            <a:r>
              <a:rPr lang="en-IN" dirty="0" smtClean="0"/>
              <a:t>Register Indirect Addressing Mode</a:t>
            </a:r>
          </a:p>
          <a:p>
            <a:r>
              <a:rPr lang="en-IN" dirty="0" smtClean="0"/>
              <a:t>Indexed Addressing Mode</a:t>
            </a:r>
          </a:p>
          <a:p>
            <a:r>
              <a:rPr lang="en-IN" dirty="0" smtClean="0"/>
              <a:t>Implied Addressing Mode</a:t>
            </a:r>
          </a:p>
          <a:p>
            <a:endParaRPr lang="en-IN"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34962"/>
          </a:xfrm>
        </p:spPr>
        <p:txBody>
          <a:bodyPr>
            <a:normAutofit fontScale="90000"/>
          </a:bodyPr>
          <a:lstStyle/>
          <a:p>
            <a:endParaRPr lang="en-IN" dirty="0"/>
          </a:p>
        </p:txBody>
      </p:sp>
      <p:sp>
        <p:nvSpPr>
          <p:cNvPr id="3" name="Content Placeholder 2"/>
          <p:cNvSpPr>
            <a:spLocks noGrp="1"/>
          </p:cNvSpPr>
          <p:nvPr>
            <p:ph idx="1"/>
          </p:nvPr>
        </p:nvSpPr>
        <p:spPr>
          <a:xfrm>
            <a:off x="457200" y="838200"/>
            <a:ext cx="8229600" cy="5287963"/>
          </a:xfrm>
        </p:spPr>
        <p:txBody>
          <a:bodyPr>
            <a:normAutofit fontScale="85000" lnSpcReduction="20000"/>
          </a:bodyPr>
          <a:lstStyle/>
          <a:p>
            <a:r>
              <a:rPr lang="en-IN" b="1" dirty="0" smtClean="0"/>
              <a:t>Immediate addressing mode</a:t>
            </a:r>
          </a:p>
          <a:p>
            <a:pPr>
              <a:buNone/>
            </a:pPr>
            <a:r>
              <a:rPr lang="en-IN" dirty="0" smtClean="0"/>
              <a:t>In this Immediate Addressing Mode, the data is provided in the instruction itself. The data is provided immediately after the op-code. These are some examples of Immediate Addressing Mode.</a:t>
            </a:r>
          </a:p>
          <a:p>
            <a:endParaRPr lang="pt-BR" dirty="0" smtClean="0"/>
          </a:p>
          <a:p>
            <a:pPr>
              <a:buNone/>
            </a:pPr>
            <a:r>
              <a:rPr lang="pt-BR" dirty="0" smtClean="0"/>
              <a:t>EX:MOVA, #0AFH;MOVR3, #45H; MOVDPTR, #FE00H;</a:t>
            </a:r>
          </a:p>
          <a:p>
            <a:pPr>
              <a:buNone/>
            </a:pPr>
            <a:r>
              <a:rPr lang="en-IN" dirty="0" smtClean="0"/>
              <a:t>in these instructions, the # symbol is used for immediate data. In the last instruction, there is DPTR. The DPTR stands for Data Pointer. Using this, it points the external data memory location. In the first instruction, the immediate data is AFH, but one 0 is added at the beginning. So when the data is starting with A to F, the data should be preceded by 0.</a:t>
            </a:r>
            <a:endParaRPr lang="en-IN"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endParaRPr lang="en-IN" dirty="0"/>
          </a:p>
        </p:txBody>
      </p:sp>
      <p:sp>
        <p:nvSpPr>
          <p:cNvPr id="3" name="Content Placeholder 2"/>
          <p:cNvSpPr>
            <a:spLocks noGrp="1"/>
          </p:cNvSpPr>
          <p:nvPr>
            <p:ph idx="1"/>
          </p:nvPr>
        </p:nvSpPr>
        <p:spPr>
          <a:xfrm>
            <a:off x="457200" y="990600"/>
            <a:ext cx="8229600" cy="5135563"/>
          </a:xfrm>
        </p:spPr>
        <p:txBody>
          <a:bodyPr>
            <a:normAutofit fontScale="77500" lnSpcReduction="20000"/>
          </a:bodyPr>
          <a:lstStyle/>
          <a:p>
            <a:pPr>
              <a:buNone/>
            </a:pPr>
            <a:r>
              <a:rPr lang="en-IN" b="1" dirty="0" smtClean="0"/>
              <a:t>Register addressing mode</a:t>
            </a:r>
          </a:p>
          <a:p>
            <a:pPr>
              <a:buNone/>
            </a:pPr>
            <a:r>
              <a:rPr lang="en-IN" dirty="0" smtClean="0"/>
              <a:t>In the register addressing mode the source or destination data should be present in a register (R0 to R7). These are some examples of Register Addressing Mode.</a:t>
            </a:r>
          </a:p>
          <a:p>
            <a:pPr>
              <a:buNone/>
            </a:pPr>
            <a:r>
              <a:rPr lang="pt-BR" dirty="0" smtClean="0"/>
              <a:t>EX:MOVA, R5; MOVR2, #45H; MOVR0, A</a:t>
            </a:r>
          </a:p>
          <a:p>
            <a:pPr>
              <a:buNone/>
            </a:pPr>
            <a:r>
              <a:rPr lang="en-IN" dirty="0" smtClean="0"/>
              <a:t>In 8051, there is no instruction like </a:t>
            </a:r>
            <a:r>
              <a:rPr lang="en-IN" b="1" dirty="0" smtClean="0"/>
              <a:t>MOVR5, R7</a:t>
            </a:r>
            <a:r>
              <a:rPr lang="en-IN" dirty="0" smtClean="0"/>
              <a:t>. But we can get the same result by using this instruction </a:t>
            </a:r>
            <a:r>
              <a:rPr lang="en-IN" b="1" dirty="0" smtClean="0"/>
              <a:t>MOV R5, 07H</a:t>
            </a:r>
            <a:r>
              <a:rPr lang="en-IN" dirty="0" smtClean="0"/>
              <a:t>, or by using </a:t>
            </a:r>
            <a:r>
              <a:rPr lang="en-IN" b="1" dirty="0" smtClean="0"/>
              <a:t>MOV 05H, R7</a:t>
            </a:r>
            <a:r>
              <a:rPr lang="en-IN" dirty="0" smtClean="0"/>
              <a:t>. But this two instruction will work when the selected register bank is </a:t>
            </a:r>
            <a:r>
              <a:rPr lang="en-IN" b="1" dirty="0" smtClean="0"/>
              <a:t>RB0</a:t>
            </a:r>
            <a:r>
              <a:rPr lang="en-IN" dirty="0" smtClean="0"/>
              <a:t>. To use another register bank and to get the same effect, we have to add the starting address of that register bank with the register number. For an example, if the RB2 is selected, and we want to access R5, then the address will be (10H + 05H = 15H), so the instruction will look like this </a:t>
            </a:r>
            <a:r>
              <a:rPr lang="en-IN" b="1" dirty="0" smtClean="0"/>
              <a:t>MOV 15H, R7</a:t>
            </a:r>
            <a:r>
              <a:rPr lang="en-IN" dirty="0" smtClean="0"/>
              <a:t>. Here 10H is the starting address of Register Bank 2.</a:t>
            </a:r>
            <a:endParaRPr lang="en-IN"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58762"/>
          </a:xfrm>
        </p:spPr>
        <p:txBody>
          <a:bodyPr>
            <a:normAutofit fontScale="90000"/>
          </a:bodyPr>
          <a:lstStyle/>
          <a:p>
            <a:endParaRPr lang="en-IN" dirty="0"/>
          </a:p>
        </p:txBody>
      </p:sp>
      <p:sp>
        <p:nvSpPr>
          <p:cNvPr id="3" name="Content Placeholder 2"/>
          <p:cNvSpPr>
            <a:spLocks noGrp="1"/>
          </p:cNvSpPr>
          <p:nvPr>
            <p:ph idx="1"/>
          </p:nvPr>
        </p:nvSpPr>
        <p:spPr>
          <a:xfrm>
            <a:off x="457200" y="685800"/>
            <a:ext cx="8229600" cy="5440363"/>
          </a:xfrm>
        </p:spPr>
        <p:txBody>
          <a:bodyPr>
            <a:normAutofit fontScale="92500" lnSpcReduction="20000"/>
          </a:bodyPr>
          <a:lstStyle/>
          <a:p>
            <a:pPr>
              <a:buNone/>
            </a:pPr>
            <a:r>
              <a:rPr lang="en-IN" b="1" dirty="0" smtClean="0"/>
              <a:t>Direct Addressing Mode</a:t>
            </a:r>
          </a:p>
          <a:p>
            <a:r>
              <a:rPr lang="en-IN" dirty="0" smtClean="0"/>
              <a:t>In the Direct Addressing Mode, the source or destination address is specified by using 8-bit data in the instruction. Only the internal data memory can be used in this mode. Here some of the examples of direct Addressing Mode.</a:t>
            </a:r>
          </a:p>
          <a:p>
            <a:pPr>
              <a:buNone/>
            </a:pPr>
            <a:r>
              <a:rPr lang="pt-BR" dirty="0" smtClean="0"/>
              <a:t>EX: MOV80H, R6; MOVR2, 45H; MOVR0, 05H;</a:t>
            </a:r>
          </a:p>
          <a:p>
            <a:pPr>
              <a:buNone/>
            </a:pPr>
            <a:r>
              <a:rPr lang="en-IN" dirty="0" smtClean="0"/>
              <a:t>The first instruction will send the content of registerR6 to port P0 (Address of Port 0 is 80H). The second one is forgetting content from 45H to R2. The third one is used to get data from Register R5 (When register bank RB0 is selected) to register R5.</a:t>
            </a:r>
            <a:endParaRPr lang="en-IN"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rmAutofit fontScale="90000"/>
          </a:bodyPr>
          <a:lstStyle/>
          <a:p>
            <a:endParaRPr lang="en-IN" dirty="0"/>
          </a:p>
        </p:txBody>
      </p:sp>
      <p:sp>
        <p:nvSpPr>
          <p:cNvPr id="3" name="Content Placeholder 2"/>
          <p:cNvSpPr>
            <a:spLocks noGrp="1"/>
          </p:cNvSpPr>
          <p:nvPr>
            <p:ph idx="1"/>
          </p:nvPr>
        </p:nvSpPr>
        <p:spPr>
          <a:xfrm>
            <a:off x="457200" y="762000"/>
            <a:ext cx="8229600" cy="5364163"/>
          </a:xfrm>
        </p:spPr>
        <p:txBody>
          <a:bodyPr>
            <a:normAutofit fontScale="62500" lnSpcReduction="20000"/>
          </a:bodyPr>
          <a:lstStyle/>
          <a:p>
            <a:pPr>
              <a:buNone/>
            </a:pPr>
            <a:r>
              <a:rPr lang="en-IN" b="1" dirty="0" smtClean="0"/>
              <a:t>Register indirect addressing Mode</a:t>
            </a:r>
          </a:p>
          <a:p>
            <a:r>
              <a:rPr lang="en-IN" dirty="0" smtClean="0"/>
              <a:t>In this mode, the source or destination address is given in the register. By using register indirect addressing mode, the internal or external addresses can be accessed. The R0 and R1 are used for 8-bit addresses, and DPTR is used for 16-bit addresses, no other registers can be used for addressing purposes. Let us see some examples of this mode.</a:t>
            </a:r>
          </a:p>
          <a:p>
            <a:pPr>
              <a:buNone/>
            </a:pPr>
            <a:r>
              <a:rPr lang="en-IN" dirty="0" smtClean="0"/>
              <a:t>EX: MOV0E5H, @R0; MOV@R1, 80HIn the instructions, the @ symbol is used for register indirect addressing. In the first instruction, it is showing that theR0 register is used. If the content of R0 is 40H, then that instruction will take the data which is located at location 40H of the internal RAM. In the second one, if the content of R1 is 30H, then it indicates that the content of port P0 will be stored at location 30H in the internal RAM.</a:t>
            </a:r>
          </a:p>
          <a:p>
            <a:pPr>
              <a:buNone/>
            </a:pPr>
            <a:r>
              <a:rPr lang="en-IN" dirty="0" smtClean="0"/>
              <a:t>EX: MOVXA, @R1; MOV@DPTR, </a:t>
            </a:r>
            <a:r>
              <a:rPr lang="en-IN" dirty="0" err="1" smtClean="0"/>
              <a:t>A;In</a:t>
            </a:r>
            <a:r>
              <a:rPr lang="en-IN" dirty="0" smtClean="0"/>
              <a:t> these two instructions, the X in MOVX indicates the external data memory. The external data memory can only be accessed in register indirect mode. In the first instruction if the R0 is holding 40H, then A will get the content of external RAM location40H. And in the second one, the content of A is overwritten in the location pointed by DPTR.</a:t>
            </a:r>
          </a:p>
          <a:p>
            <a:endParaRPr lang="en-IN"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34962"/>
          </a:xfrm>
        </p:spPr>
        <p:txBody>
          <a:bodyPr>
            <a:normAutofit fontScale="90000"/>
          </a:bodyPr>
          <a:lstStyle/>
          <a:p>
            <a:endParaRPr lang="en-IN" dirty="0"/>
          </a:p>
        </p:txBody>
      </p:sp>
      <p:sp>
        <p:nvSpPr>
          <p:cNvPr id="3" name="Content Placeholder 2"/>
          <p:cNvSpPr>
            <a:spLocks noGrp="1"/>
          </p:cNvSpPr>
          <p:nvPr>
            <p:ph idx="1"/>
          </p:nvPr>
        </p:nvSpPr>
        <p:spPr>
          <a:xfrm>
            <a:off x="457200" y="685800"/>
            <a:ext cx="8229600" cy="5440363"/>
          </a:xfrm>
        </p:spPr>
        <p:txBody>
          <a:bodyPr>
            <a:normAutofit fontScale="92500" lnSpcReduction="10000"/>
          </a:bodyPr>
          <a:lstStyle/>
          <a:p>
            <a:r>
              <a:rPr lang="en-IN" b="1" dirty="0" smtClean="0"/>
              <a:t>Indexed addressing mode</a:t>
            </a:r>
          </a:p>
          <a:p>
            <a:r>
              <a:rPr lang="en-IN" dirty="0" smtClean="0"/>
              <a:t>In the indexed addressing mode, the source memory can only be accessed from program memory only. The destination operand is always the register A. These are some examples of Indexed addressing mode.</a:t>
            </a:r>
          </a:p>
          <a:p>
            <a:pPr>
              <a:buNone/>
            </a:pPr>
            <a:r>
              <a:rPr lang="en-IN" dirty="0" smtClean="0"/>
              <a:t>EX: MOVCA, @A+PC; MOVCA, @</a:t>
            </a:r>
            <a:r>
              <a:rPr lang="en-IN" dirty="0" err="1" smtClean="0"/>
              <a:t>A+DPTR;The</a:t>
            </a:r>
            <a:r>
              <a:rPr lang="en-IN" dirty="0" smtClean="0"/>
              <a:t> C in MOVC instruction refers to code byte. For the first instruction, let us consider A holds 30H. And the PC value is1125H. The contents of program memory location 1155H (30H + 1125H) are moved to register A.</a:t>
            </a:r>
          </a:p>
          <a:p>
            <a:endParaRPr lang="en-IN"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fontScale="92500" lnSpcReduction="20000"/>
          </a:bodyPr>
          <a:lstStyle/>
          <a:p>
            <a:pPr>
              <a:buNone/>
            </a:pPr>
            <a:r>
              <a:rPr lang="en-IN" b="1" dirty="0" smtClean="0"/>
              <a:t>Implied Addressing Mode</a:t>
            </a:r>
          </a:p>
          <a:p>
            <a:r>
              <a:rPr lang="en-IN" dirty="0" smtClean="0"/>
              <a:t>In the implied addressing mode, there will be a single operand. These types of instruction can work on specific registers only. These types of instructions are also known as register specific instruction. Here are some examples of Implied Addressing Mode.</a:t>
            </a:r>
          </a:p>
          <a:p>
            <a:pPr>
              <a:buNone/>
            </a:pPr>
            <a:r>
              <a:rPr lang="en-IN" dirty="0" smtClean="0"/>
              <a:t>EX: RLA; SWAPA;</a:t>
            </a:r>
          </a:p>
          <a:p>
            <a:pPr>
              <a:buNone/>
            </a:pPr>
            <a:r>
              <a:rPr lang="en-IN" dirty="0" smtClean="0"/>
              <a:t>These are 1- byte instruction. The first one is used to rotate the A register content to the Left. The second one is used to swap the nibbles in A.</a:t>
            </a:r>
          </a:p>
          <a:p>
            <a:endParaRPr lang="en-IN"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smtClean="0"/>
              <a:t>INSTRUCTION SET</a:t>
            </a:r>
            <a:endParaRPr lang="en-IN" dirty="0"/>
          </a:p>
        </p:txBody>
      </p:sp>
      <p:sp>
        <p:nvSpPr>
          <p:cNvPr id="3" name="Content Placeholder 2"/>
          <p:cNvSpPr>
            <a:spLocks noGrp="1"/>
          </p:cNvSpPr>
          <p:nvPr>
            <p:ph idx="1"/>
          </p:nvPr>
        </p:nvSpPr>
        <p:spPr>
          <a:xfrm>
            <a:off x="457200" y="1066800"/>
            <a:ext cx="8229600" cy="5257800"/>
          </a:xfrm>
        </p:spPr>
        <p:txBody>
          <a:bodyPr>
            <a:normAutofit fontScale="55000" lnSpcReduction="20000"/>
          </a:bodyPr>
          <a:lstStyle/>
          <a:p>
            <a:pPr>
              <a:buNone/>
            </a:pPr>
            <a:r>
              <a:rPr lang="en-IN" dirty="0" smtClean="0"/>
              <a:t>An 8051 Instruction consists of an Op-code followed by Operand(s) of size Zero Byte, One Byte or Two Bytes. The Op-Code part of the instruction contains the Mnemonic, which specifies the type of operation to be performed. All Mnemonics or the Op-code part of the instruction are of One Byte size. Coming to the Operand part of the instruction, it defines the data being processed by the instructions. The operand can be any of the following:</a:t>
            </a:r>
          </a:p>
          <a:p>
            <a:pPr lvl="0" fontAlgn="base"/>
            <a:r>
              <a:rPr lang="en-IN" dirty="0" smtClean="0"/>
              <a:t>No Operand, Data value, I/O Port, Memory Location, CPU register</a:t>
            </a:r>
          </a:p>
          <a:p>
            <a:r>
              <a:rPr lang="en-IN" dirty="0" smtClean="0"/>
              <a:t>There can multiple operands and the format of instruction is as follows:</a:t>
            </a:r>
          </a:p>
          <a:p>
            <a:pPr>
              <a:buNone/>
            </a:pPr>
            <a:r>
              <a:rPr lang="en-IN" dirty="0" smtClean="0"/>
              <a:t> MNEMONIC DESTINATION OPERAND, SOURCE OPERAND </a:t>
            </a:r>
          </a:p>
          <a:p>
            <a:r>
              <a:rPr lang="en-IN" dirty="0" smtClean="0"/>
              <a:t>A simple instruction consists of just the op-code. Other instructions may include one or more operands. Instruction can be one-byte instruction, which contains only op-code, or two-byte instructions, where the second byte is the operand or three byte instructions, where the operand makes up the second and third byte. Based on the operation they perform, all the instructions in the 8051 Microcontroller Instruction Set are divided into five groups. They are:</a:t>
            </a:r>
          </a:p>
          <a:p>
            <a:pPr lvl="0" fontAlgn="base"/>
            <a:r>
              <a:rPr lang="en-IN" dirty="0" smtClean="0"/>
              <a:t>Data Transfer Instructions</a:t>
            </a:r>
          </a:p>
          <a:p>
            <a:pPr lvl="0" fontAlgn="base"/>
            <a:r>
              <a:rPr lang="en-IN" dirty="0" smtClean="0"/>
              <a:t>Arithmetic Instructions</a:t>
            </a:r>
          </a:p>
          <a:p>
            <a:pPr lvl="0" fontAlgn="base"/>
            <a:r>
              <a:rPr lang="en-IN" dirty="0" smtClean="0"/>
              <a:t>Logical Instructions</a:t>
            </a:r>
          </a:p>
          <a:p>
            <a:pPr lvl="0" fontAlgn="base"/>
            <a:r>
              <a:rPr lang="en-IN" dirty="0" smtClean="0"/>
              <a:t>Boolean or Bit Manipulation Instructions</a:t>
            </a:r>
          </a:p>
          <a:p>
            <a:pPr lvl="0" fontAlgn="base"/>
            <a:r>
              <a:rPr lang="en-IN" dirty="0" smtClean="0"/>
              <a:t>Program Branching Instructions</a:t>
            </a:r>
          </a:p>
          <a:p>
            <a:r>
              <a:rPr lang="en-IN" dirty="0" smtClean="0"/>
              <a:t>We will now see about these instructions briefly.</a:t>
            </a:r>
          </a:p>
          <a:p>
            <a:endParaRPr lang="en-IN"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DATA TRANSFER</a:t>
            </a:r>
            <a:endParaRPr lang="en-IN" dirty="0"/>
          </a:p>
        </p:txBody>
      </p:sp>
      <p:sp>
        <p:nvSpPr>
          <p:cNvPr id="3" name="Content Placeholder 2"/>
          <p:cNvSpPr>
            <a:spLocks noGrp="1"/>
          </p:cNvSpPr>
          <p:nvPr>
            <p:ph idx="1"/>
          </p:nvPr>
        </p:nvSpPr>
        <p:spPr>
          <a:xfrm>
            <a:off x="457200" y="990600"/>
            <a:ext cx="8229600" cy="5135563"/>
          </a:xfrm>
        </p:spPr>
        <p:txBody>
          <a:bodyPr/>
          <a:lstStyle/>
          <a:p>
            <a:r>
              <a:rPr lang="en-IN" sz="2000" dirty="0" smtClean="0"/>
              <a:t>The Data Transfer Instructions are associated with transfer of data between registers or external program memory or external data memory. The Mnemonics associated with Data Transfer are given below.</a:t>
            </a:r>
            <a:r>
              <a:rPr lang="en-IN" sz="2000" i="1" dirty="0" smtClean="0"/>
              <a:t>MOV</a:t>
            </a:r>
            <a:r>
              <a:rPr lang="en-IN" sz="2000" dirty="0" smtClean="0"/>
              <a:t>, </a:t>
            </a:r>
            <a:r>
              <a:rPr lang="en-IN" sz="2000" i="1" dirty="0" smtClean="0"/>
              <a:t>MOVC</a:t>
            </a:r>
            <a:r>
              <a:rPr lang="en-IN" sz="2000" dirty="0" smtClean="0"/>
              <a:t>, </a:t>
            </a:r>
            <a:r>
              <a:rPr lang="en-IN" sz="2000" i="1" dirty="0" smtClean="0"/>
              <a:t>MOVX</a:t>
            </a:r>
            <a:r>
              <a:rPr lang="en-IN" sz="2000" dirty="0" smtClean="0"/>
              <a:t>, </a:t>
            </a:r>
            <a:r>
              <a:rPr lang="en-IN" sz="2000" i="1" dirty="0" smtClean="0"/>
              <a:t>PUSH</a:t>
            </a:r>
            <a:r>
              <a:rPr lang="en-IN" sz="2000" dirty="0" smtClean="0"/>
              <a:t>, </a:t>
            </a:r>
            <a:r>
              <a:rPr lang="en-IN" sz="2000" i="1" dirty="0" smtClean="0"/>
              <a:t>POP</a:t>
            </a:r>
            <a:r>
              <a:rPr lang="en-IN" sz="2000" dirty="0" smtClean="0"/>
              <a:t>,</a:t>
            </a:r>
            <a:r>
              <a:rPr lang="en-IN" sz="2000" i="1" dirty="0" smtClean="0"/>
              <a:t>XCH</a:t>
            </a:r>
            <a:r>
              <a:rPr lang="en-IN" sz="2000" dirty="0" smtClean="0"/>
              <a:t>, </a:t>
            </a:r>
            <a:r>
              <a:rPr lang="en-IN" sz="2000" i="1" dirty="0" smtClean="0"/>
              <a:t>XCHD</a:t>
            </a:r>
          </a:p>
          <a:p>
            <a:endParaRPr lang="en-IN"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MICROCONTOLLER</a:t>
            </a:r>
            <a:endParaRPr lang="en-IN" sz="4000" dirty="0"/>
          </a:p>
        </p:txBody>
      </p:sp>
      <p:sp>
        <p:nvSpPr>
          <p:cNvPr id="3" name="Content Placeholder 2"/>
          <p:cNvSpPr>
            <a:spLocks noGrp="1"/>
          </p:cNvSpPr>
          <p:nvPr>
            <p:ph idx="1"/>
          </p:nvPr>
        </p:nvSpPr>
        <p:spPr>
          <a:xfrm>
            <a:off x="457200" y="1143000"/>
            <a:ext cx="8229600" cy="4983163"/>
          </a:xfrm>
        </p:spPr>
        <p:txBody>
          <a:bodyPr>
            <a:normAutofit fontScale="55000" lnSpcReduction="20000"/>
          </a:bodyPr>
          <a:lstStyle/>
          <a:p>
            <a:pPr lvl="0"/>
            <a:r>
              <a:rPr lang="en-US" dirty="0" smtClean="0"/>
              <a:t>It is an integrated circuit that can be programmed to perform a set of functions to control collection of electronic devices </a:t>
            </a:r>
          </a:p>
          <a:p>
            <a:pPr lvl="0"/>
            <a:r>
              <a:rPr lang="en-US" dirty="0" smtClean="0"/>
              <a:t>Micro Controller has CPU (Micro Processor) in addition to a fixed amount of RAM, ROM, I/P-O/P PORTS and timers on a single chip.</a:t>
            </a:r>
            <a:endParaRPr lang="en-IN" dirty="0" smtClean="0"/>
          </a:p>
          <a:p>
            <a:pPr>
              <a:buNone/>
            </a:pPr>
            <a:r>
              <a:rPr lang="en-US" dirty="0" err="1" smtClean="0"/>
              <a:t>Eg</a:t>
            </a:r>
            <a:r>
              <a:rPr lang="en-US" dirty="0" smtClean="0"/>
              <a:t>: TV Remote control, Telephone, Music instruments, printer etc.</a:t>
            </a:r>
            <a:endParaRPr lang="en-IN" dirty="0" smtClean="0"/>
          </a:p>
          <a:p>
            <a:pPr lvl="0"/>
            <a:r>
              <a:rPr lang="en-US" dirty="0" smtClean="0"/>
              <a:t>Microcontroller is the heart of embedded system and mainly used in MP</a:t>
            </a:r>
            <a:r>
              <a:rPr lang="en-US" baseline="-25000" dirty="0" smtClean="0"/>
              <a:t>3</a:t>
            </a:r>
            <a:r>
              <a:rPr lang="en-US" dirty="0" smtClean="0"/>
              <a:t> player.</a:t>
            </a:r>
            <a:endParaRPr lang="en-IN" dirty="0" smtClean="0"/>
          </a:p>
          <a:p>
            <a:pPr lvl="0"/>
            <a:r>
              <a:rPr lang="en-US" dirty="0" smtClean="0"/>
              <a:t>These applications require I/P-O/P operations to read signals and turn on &amp;off certain bits for this reason. They use processor IBP are known as ITTY-BITTY processor.</a:t>
            </a:r>
            <a:endParaRPr lang="en-IN" dirty="0" smtClean="0"/>
          </a:p>
          <a:p>
            <a:pPr lvl="0"/>
            <a:r>
              <a:rPr lang="en-US" dirty="0" smtClean="0"/>
              <a:t>It is a 40 pin dip and quad flat package (</a:t>
            </a:r>
            <a:r>
              <a:rPr lang="en-US" dirty="0" err="1" smtClean="0"/>
              <a:t>qft</a:t>
            </a:r>
            <a:r>
              <a:rPr lang="en-US" dirty="0" smtClean="0"/>
              <a:t>) and is require +5V power.</a:t>
            </a:r>
            <a:endParaRPr lang="en-IN" dirty="0" smtClean="0"/>
          </a:p>
          <a:p>
            <a:pPr lvl="0"/>
            <a:r>
              <a:rPr lang="en-US" dirty="0" smtClean="0"/>
              <a:t>In a embedded system the microprocessor and micro controller are widely used in embedded system products to do one task.</a:t>
            </a:r>
            <a:endParaRPr lang="en-IN" dirty="0" smtClean="0"/>
          </a:p>
          <a:p>
            <a:pPr>
              <a:buNone/>
            </a:pPr>
            <a:r>
              <a:rPr lang="en-US" dirty="0" err="1" smtClean="0"/>
              <a:t>Eg</a:t>
            </a:r>
            <a:r>
              <a:rPr lang="en-US" dirty="0" smtClean="0"/>
              <a:t>: Printer.</a:t>
            </a:r>
            <a:endParaRPr lang="en-IN" dirty="0" smtClean="0"/>
          </a:p>
          <a:p>
            <a:r>
              <a:rPr lang="en-US" dirty="0" smtClean="0"/>
              <a:t>It has unique instruction set and register and they are not compactable to each other and their also has 16 bit and 32 bit processor</a:t>
            </a:r>
          </a:p>
          <a:p>
            <a:r>
              <a:rPr lang="en-US" sz="3300" dirty="0" smtClean="0"/>
              <a:t>In 8031 microcontroller its having  128 bytes RAM</a:t>
            </a:r>
            <a:endParaRPr lang="en-IN" sz="3300" dirty="0" smtClean="0"/>
          </a:p>
          <a:p>
            <a:pPr>
              <a:buNone/>
            </a:pPr>
            <a:r>
              <a:rPr lang="en-US" sz="3300" dirty="0" smtClean="0"/>
              <a:t>   4K byte ROM ,32 I/P-O/P ports ,One serial port</a:t>
            </a:r>
            <a:r>
              <a:rPr lang="en-IN" sz="3300" dirty="0" smtClean="0"/>
              <a:t>,</a:t>
            </a:r>
            <a:r>
              <a:rPr lang="en-US" sz="3300" dirty="0" smtClean="0"/>
              <a:t>  6 interrupt sources ,2 timers</a:t>
            </a:r>
            <a:endParaRPr lang="en-IN" sz="3300" dirty="0" smtClean="0"/>
          </a:p>
          <a:p>
            <a:endParaRPr lang="en-IN"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58762"/>
          </a:xfrm>
        </p:spPr>
        <p:txBody>
          <a:bodyPr>
            <a:normAutofit fontScale="90000"/>
          </a:bodyPr>
          <a:lstStyle/>
          <a:p>
            <a:endParaRPr lang="en-IN" dirty="0"/>
          </a:p>
        </p:txBody>
      </p:sp>
      <p:pic>
        <p:nvPicPr>
          <p:cNvPr id="4" name="Content Placeholder 3" descr="8051 Microcontroller Instruction Set Image 1"/>
          <p:cNvPicPr>
            <a:picLocks noGrp="1"/>
          </p:cNvPicPr>
          <p:nvPr>
            <p:ph idx="1"/>
          </p:nvPr>
        </p:nvPicPr>
        <p:blipFill>
          <a:blip r:embed="rId2" cstate="print"/>
          <a:srcRect/>
          <a:stretch>
            <a:fillRect/>
          </a:stretch>
        </p:blipFill>
        <p:spPr bwMode="auto">
          <a:xfrm>
            <a:off x="762000" y="609600"/>
            <a:ext cx="7696200" cy="55165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err="1" smtClean="0"/>
              <a:t>Airthmetic</a:t>
            </a:r>
            <a:r>
              <a:rPr lang="en-US" dirty="0" smtClean="0"/>
              <a:t> instructions</a:t>
            </a:r>
            <a:endParaRPr lang="en-IN" dirty="0"/>
          </a:p>
        </p:txBody>
      </p:sp>
      <p:sp>
        <p:nvSpPr>
          <p:cNvPr id="3" name="Content Placeholder 2"/>
          <p:cNvSpPr>
            <a:spLocks noGrp="1"/>
          </p:cNvSpPr>
          <p:nvPr>
            <p:ph idx="1"/>
          </p:nvPr>
        </p:nvSpPr>
        <p:spPr>
          <a:xfrm>
            <a:off x="457200" y="1447800"/>
            <a:ext cx="8229600" cy="4678363"/>
          </a:xfrm>
        </p:spPr>
        <p:txBody>
          <a:bodyPr>
            <a:normAutofit/>
          </a:bodyPr>
          <a:lstStyle/>
          <a:p>
            <a:pPr>
              <a:buNone/>
            </a:pPr>
            <a:r>
              <a:rPr lang="en-IN" sz="2800" dirty="0" smtClean="0"/>
              <a:t>Using Arithmetic Instructions, you can perform addition, subtraction, multiplication and division. The arithmetic instructions also include increment by one, decrement by one and a special instruction called Decimal Adjust Accumulator. The Mnemonics associated with the Arithmetic Instructions of the 8051 Microcontroller Instruction Set </a:t>
            </a:r>
            <a:r>
              <a:rPr lang="en-IN" sz="2800" dirty="0" err="1" smtClean="0"/>
              <a:t>are:</a:t>
            </a:r>
            <a:r>
              <a:rPr lang="en-IN" sz="2800" i="1" dirty="0" err="1" smtClean="0"/>
              <a:t>ADD</a:t>
            </a:r>
            <a:r>
              <a:rPr lang="en-IN" sz="2800" dirty="0" smtClean="0"/>
              <a:t>, </a:t>
            </a:r>
            <a:r>
              <a:rPr lang="en-IN" sz="2800" i="1" dirty="0" smtClean="0"/>
              <a:t>ADDC</a:t>
            </a:r>
            <a:r>
              <a:rPr lang="en-IN" sz="2800" dirty="0" smtClean="0"/>
              <a:t>, </a:t>
            </a:r>
            <a:r>
              <a:rPr lang="en-IN" sz="2800" i="1" dirty="0" smtClean="0"/>
              <a:t>SUBB</a:t>
            </a:r>
            <a:r>
              <a:rPr lang="en-IN" sz="2800" dirty="0" smtClean="0"/>
              <a:t>, </a:t>
            </a:r>
            <a:r>
              <a:rPr lang="en-IN" sz="2800" i="1" dirty="0" smtClean="0"/>
              <a:t>INC</a:t>
            </a:r>
            <a:r>
              <a:rPr lang="en-IN" sz="2800" dirty="0" smtClean="0"/>
              <a:t>, </a:t>
            </a:r>
            <a:r>
              <a:rPr lang="en-IN" sz="2800" i="1" dirty="0" smtClean="0"/>
              <a:t>DEC</a:t>
            </a:r>
            <a:r>
              <a:rPr lang="en-IN" sz="2800" dirty="0" smtClean="0"/>
              <a:t>, </a:t>
            </a:r>
            <a:r>
              <a:rPr lang="en-IN" sz="2800" i="1" dirty="0" smtClean="0"/>
              <a:t>MUL</a:t>
            </a:r>
            <a:r>
              <a:rPr lang="en-IN" sz="2800" dirty="0" smtClean="0"/>
              <a:t>, </a:t>
            </a:r>
            <a:r>
              <a:rPr lang="en-IN" sz="2800" i="1" dirty="0" smtClean="0"/>
              <a:t>DIV</a:t>
            </a:r>
            <a:r>
              <a:rPr lang="en-IN" sz="2800" dirty="0" smtClean="0"/>
              <a:t>, </a:t>
            </a:r>
            <a:r>
              <a:rPr lang="en-IN" sz="2800" i="1" dirty="0" smtClean="0"/>
              <a:t>DA A</a:t>
            </a:r>
            <a:endParaRPr lang="en-IN" sz="2800" dirty="0" smtClean="0"/>
          </a:p>
          <a:p>
            <a:endParaRPr lang="en-IN"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endParaRPr lang="en-IN" dirty="0"/>
          </a:p>
        </p:txBody>
      </p:sp>
      <p:pic>
        <p:nvPicPr>
          <p:cNvPr id="4" name="Content Placeholder 3" descr="8051 Microcontroller Instruction Set Image 3"/>
          <p:cNvPicPr>
            <a:picLocks noGrp="1"/>
          </p:cNvPicPr>
          <p:nvPr>
            <p:ph idx="1"/>
          </p:nvPr>
        </p:nvPicPr>
        <p:blipFill>
          <a:blip r:embed="rId2" cstate="print"/>
          <a:srcRect/>
          <a:stretch>
            <a:fillRect/>
          </a:stretch>
        </p:blipFill>
        <p:spPr bwMode="auto">
          <a:xfrm>
            <a:off x="990600" y="990600"/>
            <a:ext cx="7772399" cy="51355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LOGICAL INSTRUCTIONS</a:t>
            </a:r>
            <a:endParaRPr lang="en-IN" dirty="0"/>
          </a:p>
        </p:txBody>
      </p:sp>
      <p:sp>
        <p:nvSpPr>
          <p:cNvPr id="3" name="Content Placeholder 2"/>
          <p:cNvSpPr>
            <a:spLocks noGrp="1"/>
          </p:cNvSpPr>
          <p:nvPr>
            <p:ph idx="1"/>
          </p:nvPr>
        </p:nvSpPr>
        <p:spPr/>
        <p:txBody>
          <a:bodyPr>
            <a:normAutofit lnSpcReduction="10000"/>
          </a:bodyPr>
          <a:lstStyle/>
          <a:p>
            <a:r>
              <a:rPr lang="en-IN" dirty="0" smtClean="0"/>
              <a:t>The next group of instructions are the Logical Instructions, which perform logical operations like AND, OR, XOR, NOT, Rotate, Clear and Swap. Logical Instruction are performed on Bytes of data on a bit-by-bit basis. Mnemonics associated with Logical Instructions are as follows: </a:t>
            </a:r>
          </a:p>
          <a:p>
            <a:r>
              <a:rPr lang="en-IN" i="1" dirty="0" smtClean="0"/>
              <a:t>ANL</a:t>
            </a:r>
            <a:r>
              <a:rPr lang="en-IN" dirty="0" smtClean="0"/>
              <a:t>, </a:t>
            </a:r>
            <a:r>
              <a:rPr lang="en-IN" i="1" dirty="0" smtClean="0"/>
              <a:t>ORL</a:t>
            </a:r>
            <a:r>
              <a:rPr lang="en-IN" dirty="0" smtClean="0"/>
              <a:t>, </a:t>
            </a:r>
            <a:r>
              <a:rPr lang="en-IN" i="1" dirty="0" smtClean="0"/>
              <a:t>XRL</a:t>
            </a:r>
            <a:r>
              <a:rPr lang="en-IN" dirty="0" smtClean="0"/>
              <a:t>, </a:t>
            </a:r>
            <a:r>
              <a:rPr lang="en-IN" i="1" dirty="0" smtClean="0"/>
              <a:t>CLR</a:t>
            </a:r>
            <a:r>
              <a:rPr lang="en-IN" dirty="0" smtClean="0"/>
              <a:t>, </a:t>
            </a:r>
            <a:r>
              <a:rPr lang="en-IN" i="1" dirty="0" smtClean="0"/>
              <a:t>CPL</a:t>
            </a:r>
            <a:r>
              <a:rPr lang="en-IN" dirty="0" smtClean="0"/>
              <a:t>, </a:t>
            </a:r>
            <a:r>
              <a:rPr lang="en-IN" i="1" dirty="0" smtClean="0"/>
              <a:t>RL</a:t>
            </a:r>
            <a:r>
              <a:rPr lang="en-IN" dirty="0" smtClean="0"/>
              <a:t>, </a:t>
            </a:r>
            <a:r>
              <a:rPr lang="en-IN" i="1" dirty="0" smtClean="0"/>
              <a:t>RLC</a:t>
            </a:r>
            <a:r>
              <a:rPr lang="en-IN" dirty="0" smtClean="0"/>
              <a:t>, </a:t>
            </a:r>
            <a:r>
              <a:rPr lang="en-IN" i="1" dirty="0" smtClean="0"/>
              <a:t>RR</a:t>
            </a:r>
            <a:r>
              <a:rPr lang="en-IN" dirty="0" smtClean="0"/>
              <a:t>, </a:t>
            </a:r>
            <a:r>
              <a:rPr lang="en-IN" i="1" dirty="0" smtClean="0"/>
              <a:t>RRC</a:t>
            </a:r>
            <a:r>
              <a:rPr lang="en-IN" dirty="0" smtClean="0"/>
              <a:t>, </a:t>
            </a:r>
            <a:r>
              <a:rPr lang="en-IN" i="1" dirty="0" smtClean="0"/>
              <a:t>SWAP</a:t>
            </a:r>
            <a:endParaRPr lang="en-IN" dirty="0" smtClean="0"/>
          </a:p>
          <a:p>
            <a:endParaRPr lang="en-IN"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rmAutofit fontScale="90000"/>
          </a:bodyPr>
          <a:lstStyle/>
          <a:p>
            <a:endParaRPr lang="en-IN" dirty="0"/>
          </a:p>
        </p:txBody>
      </p:sp>
      <p:pic>
        <p:nvPicPr>
          <p:cNvPr id="4" name="Content Placeholder 3" descr="8051 Microcontroller Instruction Set Image 2"/>
          <p:cNvPicPr>
            <a:picLocks noGrp="1"/>
          </p:cNvPicPr>
          <p:nvPr>
            <p:ph idx="1"/>
          </p:nvPr>
        </p:nvPicPr>
        <p:blipFill>
          <a:blip r:embed="rId2" cstate="print"/>
          <a:srcRect/>
          <a:stretch>
            <a:fillRect/>
          </a:stretch>
        </p:blipFill>
        <p:spPr bwMode="auto">
          <a:xfrm>
            <a:off x="990600" y="838200"/>
            <a:ext cx="6934200" cy="5287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b="1" dirty="0" smtClean="0"/>
              <a:t>Boolean or Bit Manipulation Instructions</a:t>
            </a:r>
            <a:endParaRPr lang="en-IN" dirty="0" smtClean="0"/>
          </a:p>
        </p:txBody>
      </p:sp>
      <p:sp>
        <p:nvSpPr>
          <p:cNvPr id="3" name="Content Placeholder 2"/>
          <p:cNvSpPr>
            <a:spLocks noGrp="1"/>
          </p:cNvSpPr>
          <p:nvPr>
            <p:ph idx="1"/>
          </p:nvPr>
        </p:nvSpPr>
        <p:spPr/>
        <p:txBody>
          <a:bodyPr>
            <a:normAutofit fontScale="92500"/>
          </a:bodyPr>
          <a:lstStyle/>
          <a:p>
            <a:r>
              <a:rPr lang="en-IN" dirty="0" smtClean="0"/>
              <a:t>As the name suggests, Boolean or Bit Manipulation Instructions deal with bit variables. We know that there is a special bit-addressable area in the RAM and some of the Special Function Registers (SFRs) are also bit addressable.</a:t>
            </a:r>
          </a:p>
          <a:p>
            <a:r>
              <a:rPr lang="en-IN" dirty="0" smtClean="0"/>
              <a:t>The Mnemonics corresponding to the Boolean or Bit Manipulation instructions are:</a:t>
            </a:r>
          </a:p>
          <a:p>
            <a:pPr lvl="0" fontAlgn="base"/>
            <a:r>
              <a:rPr lang="en-IN" i="1" dirty="0" smtClean="0"/>
              <a:t>CLR</a:t>
            </a:r>
            <a:r>
              <a:rPr lang="en-IN" dirty="0" smtClean="0"/>
              <a:t>, </a:t>
            </a:r>
            <a:r>
              <a:rPr lang="en-IN" i="1" dirty="0" smtClean="0"/>
              <a:t>SETB</a:t>
            </a:r>
            <a:r>
              <a:rPr lang="en-IN" dirty="0" smtClean="0"/>
              <a:t>, </a:t>
            </a:r>
            <a:r>
              <a:rPr lang="en-IN" i="1" dirty="0" smtClean="0"/>
              <a:t>MOV</a:t>
            </a:r>
            <a:r>
              <a:rPr lang="en-IN" dirty="0" smtClean="0"/>
              <a:t>, </a:t>
            </a:r>
            <a:r>
              <a:rPr lang="en-IN" i="1" dirty="0" smtClean="0"/>
              <a:t>JC</a:t>
            </a:r>
            <a:r>
              <a:rPr lang="en-IN" dirty="0" smtClean="0"/>
              <a:t>, </a:t>
            </a:r>
            <a:r>
              <a:rPr lang="en-IN" i="1" dirty="0" smtClean="0"/>
              <a:t>JNC</a:t>
            </a:r>
            <a:r>
              <a:rPr lang="en-IN" dirty="0" smtClean="0"/>
              <a:t>, </a:t>
            </a:r>
            <a:r>
              <a:rPr lang="en-IN" i="1" dirty="0" smtClean="0"/>
              <a:t>JB</a:t>
            </a:r>
            <a:r>
              <a:rPr lang="en-IN" dirty="0" smtClean="0"/>
              <a:t>, </a:t>
            </a:r>
            <a:r>
              <a:rPr lang="en-IN" i="1" dirty="0" smtClean="0"/>
              <a:t>JNB</a:t>
            </a:r>
            <a:r>
              <a:rPr lang="en-IN" dirty="0" smtClean="0"/>
              <a:t>, </a:t>
            </a:r>
            <a:r>
              <a:rPr lang="en-IN" i="1" dirty="0" smtClean="0"/>
              <a:t>JBC</a:t>
            </a:r>
            <a:r>
              <a:rPr lang="en-IN" dirty="0" smtClean="0"/>
              <a:t>, </a:t>
            </a:r>
            <a:r>
              <a:rPr lang="en-IN" i="1" dirty="0" smtClean="0"/>
              <a:t>ANL</a:t>
            </a:r>
            <a:r>
              <a:rPr lang="en-IN" dirty="0" smtClean="0"/>
              <a:t>, </a:t>
            </a:r>
            <a:r>
              <a:rPr lang="en-IN" i="1" dirty="0" smtClean="0"/>
              <a:t>ORL</a:t>
            </a:r>
            <a:r>
              <a:rPr lang="en-IN" dirty="0" smtClean="0"/>
              <a:t>, </a:t>
            </a:r>
            <a:r>
              <a:rPr lang="en-IN" i="1" dirty="0" smtClean="0"/>
              <a:t>CPL</a:t>
            </a:r>
            <a:endParaRPr lang="en-IN" dirty="0" smtClean="0"/>
          </a:p>
          <a:p>
            <a:endParaRPr lang="en-IN"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endParaRPr lang="en-IN" dirty="0"/>
          </a:p>
        </p:txBody>
      </p:sp>
      <p:pic>
        <p:nvPicPr>
          <p:cNvPr id="4" name="Content Placeholder 3" descr="8051 Microcontroller Instruction Set Image 4_2"/>
          <p:cNvPicPr>
            <a:picLocks noGrp="1"/>
          </p:cNvPicPr>
          <p:nvPr>
            <p:ph idx="1"/>
          </p:nvPr>
        </p:nvPicPr>
        <p:blipFill>
          <a:blip r:embed="rId2" cstate="print"/>
          <a:srcRect/>
          <a:stretch>
            <a:fillRect/>
          </a:stretch>
        </p:blipFill>
        <p:spPr bwMode="auto">
          <a:xfrm>
            <a:off x="1143000" y="1066800"/>
            <a:ext cx="6629399" cy="50593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b="1" dirty="0" smtClean="0"/>
              <a:t>Program Branching Instructions</a:t>
            </a:r>
            <a:r>
              <a:rPr lang="en-IN" dirty="0" smtClean="0"/>
              <a:t/>
            </a:r>
            <a:br>
              <a:rPr lang="en-IN" dirty="0" smtClean="0"/>
            </a:br>
            <a:endParaRPr lang="en-IN" dirty="0"/>
          </a:p>
        </p:txBody>
      </p:sp>
      <p:sp>
        <p:nvSpPr>
          <p:cNvPr id="3" name="Content Placeholder 2"/>
          <p:cNvSpPr>
            <a:spLocks noGrp="1"/>
          </p:cNvSpPr>
          <p:nvPr>
            <p:ph idx="1"/>
          </p:nvPr>
        </p:nvSpPr>
        <p:spPr>
          <a:xfrm>
            <a:off x="457200" y="990600"/>
            <a:ext cx="8229600" cy="5135563"/>
          </a:xfrm>
        </p:spPr>
        <p:txBody>
          <a:bodyPr>
            <a:normAutofit/>
          </a:bodyPr>
          <a:lstStyle/>
          <a:p>
            <a:r>
              <a:rPr lang="en-IN" dirty="0" smtClean="0"/>
              <a:t>The last group of instructions in the 8051 Microcontroller Instruction Set are the Program Branching Instructions. These instructions control the flow of program logic. The mnemonics of the Program Branching Instructions are as follows.</a:t>
            </a:r>
          </a:p>
          <a:p>
            <a:r>
              <a:rPr lang="en-IN" i="1" dirty="0" smtClean="0"/>
              <a:t>LJMP</a:t>
            </a:r>
            <a:r>
              <a:rPr lang="en-IN" dirty="0" smtClean="0"/>
              <a:t>, </a:t>
            </a:r>
            <a:r>
              <a:rPr lang="en-IN" i="1" dirty="0" smtClean="0"/>
              <a:t>AJMP</a:t>
            </a:r>
            <a:r>
              <a:rPr lang="en-IN" dirty="0" smtClean="0"/>
              <a:t>, </a:t>
            </a:r>
            <a:r>
              <a:rPr lang="en-IN" i="1" dirty="0" smtClean="0"/>
              <a:t>SJMP</a:t>
            </a:r>
            <a:r>
              <a:rPr lang="en-IN" dirty="0" smtClean="0"/>
              <a:t>, </a:t>
            </a:r>
            <a:r>
              <a:rPr lang="en-IN" i="1" dirty="0" smtClean="0"/>
              <a:t>JZ</a:t>
            </a:r>
            <a:r>
              <a:rPr lang="en-IN" dirty="0" smtClean="0"/>
              <a:t>, </a:t>
            </a:r>
            <a:r>
              <a:rPr lang="en-IN" i="1" dirty="0" smtClean="0"/>
              <a:t>JNZ</a:t>
            </a:r>
            <a:r>
              <a:rPr lang="en-IN" dirty="0" smtClean="0"/>
              <a:t>, </a:t>
            </a:r>
            <a:r>
              <a:rPr lang="en-IN" i="1" dirty="0" smtClean="0"/>
              <a:t>CJNE</a:t>
            </a:r>
            <a:r>
              <a:rPr lang="en-IN" dirty="0" smtClean="0"/>
              <a:t>, </a:t>
            </a:r>
            <a:r>
              <a:rPr lang="en-IN" i="1" dirty="0" smtClean="0"/>
              <a:t>DJNZ</a:t>
            </a:r>
            <a:r>
              <a:rPr lang="en-IN" dirty="0" smtClean="0"/>
              <a:t>, </a:t>
            </a:r>
            <a:r>
              <a:rPr lang="en-IN" i="1" dirty="0" smtClean="0"/>
              <a:t>NOP</a:t>
            </a:r>
            <a:r>
              <a:rPr lang="en-IN" dirty="0" smtClean="0"/>
              <a:t>, </a:t>
            </a:r>
            <a:r>
              <a:rPr lang="en-IN" i="1" dirty="0" smtClean="0"/>
              <a:t>LCALL</a:t>
            </a:r>
            <a:r>
              <a:rPr lang="en-IN" dirty="0" smtClean="0"/>
              <a:t>, </a:t>
            </a:r>
            <a:r>
              <a:rPr lang="en-IN" i="1" dirty="0" smtClean="0"/>
              <a:t>ACALL</a:t>
            </a:r>
            <a:r>
              <a:rPr lang="en-IN" dirty="0" smtClean="0"/>
              <a:t>, </a:t>
            </a:r>
            <a:r>
              <a:rPr lang="en-IN" i="1" dirty="0" smtClean="0"/>
              <a:t>RET</a:t>
            </a:r>
            <a:r>
              <a:rPr lang="en-IN" dirty="0" smtClean="0"/>
              <a:t>, </a:t>
            </a:r>
            <a:r>
              <a:rPr lang="en-IN" i="1" dirty="0" smtClean="0"/>
              <a:t>RETI</a:t>
            </a:r>
            <a:r>
              <a:rPr lang="en-IN" dirty="0" smtClean="0"/>
              <a:t>, </a:t>
            </a:r>
            <a:r>
              <a:rPr lang="en-IN" i="1" dirty="0" smtClean="0"/>
              <a:t>JMP</a:t>
            </a:r>
            <a:endParaRPr lang="en-IN" dirty="0" smtClean="0"/>
          </a:p>
          <a:p>
            <a:endParaRPr lang="en-IN"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pic>
        <p:nvPicPr>
          <p:cNvPr id="4" name="Content Placeholder 3" descr="8051 Microcontroller Instruction Set Image 5_1"/>
          <p:cNvPicPr>
            <a:picLocks noGrp="1"/>
          </p:cNvPicPr>
          <p:nvPr>
            <p:ph idx="1"/>
          </p:nvPr>
        </p:nvPicPr>
        <p:blipFill>
          <a:blip r:embed="rId2" cstate="print"/>
          <a:srcRect/>
          <a:stretch>
            <a:fillRect/>
          </a:stretch>
        </p:blipFill>
        <p:spPr bwMode="auto">
          <a:xfrm>
            <a:off x="2312032" y="1600200"/>
            <a:ext cx="4519936" cy="4525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pPr>
              <a:buNone/>
            </a:pPr>
            <a:r>
              <a:rPr lang="en-US" dirty="0" smtClean="0"/>
              <a:t>ADVANTAGES:</a:t>
            </a:r>
          </a:p>
          <a:p>
            <a:pPr>
              <a:buNone/>
            </a:pPr>
            <a:r>
              <a:rPr lang="en-US" dirty="0" smtClean="0"/>
              <a:t>SMALL,PORTABLE,NO COMPUTER REQUIRED,PROGRAMMABLE LOGIC,VAST RANGE OF APPLICATIONS,CHEAP.</a:t>
            </a:r>
          </a:p>
          <a:p>
            <a:pPr>
              <a:buNone/>
            </a:pPr>
            <a:r>
              <a:rPr lang="en-US" dirty="0" smtClean="0"/>
              <a:t>Disadvantages:</a:t>
            </a:r>
          </a:p>
          <a:p>
            <a:pPr>
              <a:buNone/>
            </a:pPr>
            <a:r>
              <a:rPr lang="en-US" dirty="0" smtClean="0"/>
              <a:t>Limited by  ADC, limited processing power, </a:t>
            </a:r>
            <a:r>
              <a:rPr lang="en-US" dirty="0" err="1" smtClean="0"/>
              <a:t>Nodata</a:t>
            </a:r>
            <a:r>
              <a:rPr lang="en-US" dirty="0" smtClean="0"/>
              <a:t> storage.</a:t>
            </a:r>
          </a:p>
          <a:p>
            <a:endParaRPr lang="en-IN"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58762"/>
          </a:xfrm>
        </p:spPr>
        <p:txBody>
          <a:bodyPr>
            <a:normAutofit fontScale="90000"/>
          </a:bodyPr>
          <a:lstStyle/>
          <a:p>
            <a:endParaRPr lang="en-IN" dirty="0"/>
          </a:p>
        </p:txBody>
      </p:sp>
      <p:sp>
        <p:nvSpPr>
          <p:cNvPr id="3" name="Content Placeholder 2"/>
          <p:cNvSpPr>
            <a:spLocks noGrp="1"/>
          </p:cNvSpPr>
          <p:nvPr>
            <p:ph idx="1"/>
          </p:nvPr>
        </p:nvSpPr>
        <p:spPr>
          <a:xfrm>
            <a:off x="457200" y="990600"/>
            <a:ext cx="8229600" cy="5135563"/>
          </a:xfrm>
        </p:spPr>
        <p:txBody>
          <a:bodyPr>
            <a:normAutofit fontScale="92500" lnSpcReduction="20000"/>
          </a:bodyPr>
          <a:lstStyle/>
          <a:p>
            <a:pPr lvl="0"/>
            <a:r>
              <a:rPr lang="en-US" dirty="0" smtClean="0"/>
              <a:t>In 1981 Intel Corporation introduce 8 bit micro controller. It’s having </a:t>
            </a:r>
            <a:endParaRPr lang="en-IN" dirty="0" smtClean="0"/>
          </a:p>
          <a:p>
            <a:pPr>
              <a:buNone/>
            </a:pPr>
            <a:r>
              <a:rPr lang="en-US" dirty="0" smtClean="0"/>
              <a:t>128 bytes RAM</a:t>
            </a:r>
            <a:r>
              <a:rPr lang="en-IN" dirty="0" smtClean="0"/>
              <a:t>,</a:t>
            </a:r>
            <a:r>
              <a:rPr lang="en-US" dirty="0" smtClean="0"/>
              <a:t>4K bytes ROM</a:t>
            </a:r>
            <a:r>
              <a:rPr lang="en-IN" dirty="0" smtClean="0"/>
              <a:t>,</a:t>
            </a:r>
            <a:r>
              <a:rPr lang="en-US" dirty="0" smtClean="0"/>
              <a:t>1-serial port</a:t>
            </a:r>
            <a:r>
              <a:rPr lang="en-IN" dirty="0" smtClean="0"/>
              <a:t>,</a:t>
            </a:r>
            <a:r>
              <a:rPr lang="en-US" dirty="0" smtClean="0"/>
              <a:t>4- I/P and O/P ports</a:t>
            </a:r>
            <a:endParaRPr lang="en-IN" dirty="0" smtClean="0"/>
          </a:p>
          <a:p>
            <a:pPr>
              <a:buNone/>
            </a:pPr>
            <a:r>
              <a:rPr lang="en-US" dirty="0" smtClean="0"/>
              <a:t>6- Interrupt sources, 2- timers.</a:t>
            </a:r>
            <a:endParaRPr lang="en-IN" dirty="0" smtClean="0"/>
          </a:p>
          <a:p>
            <a:pPr lvl="0"/>
            <a:r>
              <a:rPr lang="en-US" dirty="0" smtClean="0"/>
              <a:t>It has 2 versions 8052 and 8031.</a:t>
            </a:r>
            <a:endParaRPr lang="en-IN" dirty="0" smtClean="0"/>
          </a:p>
          <a:p>
            <a:pPr lvl="0">
              <a:buNone/>
            </a:pPr>
            <a:r>
              <a:rPr lang="en-US" dirty="0" smtClean="0"/>
              <a:t>In 8052 its having  256 bytes RAM</a:t>
            </a:r>
            <a:endParaRPr lang="en-IN" dirty="0" smtClean="0"/>
          </a:p>
          <a:p>
            <a:pPr>
              <a:buNone/>
            </a:pPr>
            <a:r>
              <a:rPr lang="en-US" dirty="0" smtClean="0"/>
              <a:t>8K bytes ROM</a:t>
            </a:r>
            <a:r>
              <a:rPr lang="en-IN" dirty="0" smtClean="0"/>
              <a:t>,</a:t>
            </a:r>
            <a:r>
              <a:rPr lang="en-US" dirty="0" smtClean="0"/>
              <a:t>3 timers</a:t>
            </a:r>
            <a:r>
              <a:rPr lang="en-IN" dirty="0" smtClean="0"/>
              <a:t>,</a:t>
            </a:r>
            <a:r>
              <a:rPr lang="en-US" dirty="0" smtClean="0"/>
              <a:t>32 I/P-O/P ports</a:t>
            </a:r>
            <a:r>
              <a:rPr lang="en-IN" dirty="0" smtClean="0"/>
              <a:t>,</a:t>
            </a:r>
            <a:r>
              <a:rPr lang="en-US" dirty="0" smtClean="0"/>
              <a:t>One serial port</a:t>
            </a:r>
            <a:r>
              <a:rPr lang="en-IN" dirty="0" smtClean="0"/>
              <a:t>,</a:t>
            </a:r>
            <a:r>
              <a:rPr lang="en-US" dirty="0" smtClean="0"/>
              <a:t>6 interrupt sources</a:t>
            </a:r>
            <a:endParaRPr lang="en-IN" dirty="0" smtClean="0"/>
          </a:p>
          <a:p>
            <a:pPr lvl="0"/>
            <a:r>
              <a:rPr lang="en-US" dirty="0" smtClean="0"/>
              <a:t>The program written in 8051 can run in 8052 but the vice-versa is not possible.</a:t>
            </a:r>
            <a:endParaRPr lang="en-IN" dirty="0"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706562"/>
          </a:xfrm>
        </p:spPr>
        <p:txBody>
          <a:bodyPr/>
          <a:lstStyle/>
          <a:p>
            <a:r>
              <a:rPr lang="en-US" dirty="0" smtClean="0"/>
              <a:t>End of presentation</a:t>
            </a:r>
            <a:endParaRPr lang="en-IN" dirty="0"/>
          </a:p>
        </p:txBody>
      </p:sp>
      <p:sp>
        <p:nvSpPr>
          <p:cNvPr id="3" name="Content Placeholder 2"/>
          <p:cNvSpPr>
            <a:spLocks noGrp="1"/>
          </p:cNvSpPr>
          <p:nvPr>
            <p:ph idx="1"/>
          </p:nvPr>
        </p:nvSpPr>
        <p:spPr>
          <a:xfrm>
            <a:off x="457200" y="2819400"/>
            <a:ext cx="8229600" cy="3306763"/>
          </a:xfrm>
        </p:spPr>
        <p:txBody>
          <a:bodyPr/>
          <a:lstStyle/>
          <a:p>
            <a:pPr algn="ctr">
              <a:buNone/>
            </a:pPr>
            <a:r>
              <a:rPr lang="en-US" dirty="0" smtClean="0"/>
              <a:t>                            Thank you</a:t>
            </a:r>
            <a:endParaRPr lang="en-IN"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endParaRPr lang="en-IN" dirty="0"/>
          </a:p>
        </p:txBody>
      </p:sp>
      <p:sp>
        <p:nvSpPr>
          <p:cNvPr id="3" name="Content Placeholder 2"/>
          <p:cNvSpPr>
            <a:spLocks noGrp="1"/>
          </p:cNvSpPr>
          <p:nvPr>
            <p:ph idx="1"/>
          </p:nvPr>
        </p:nvSpPr>
        <p:spPr>
          <a:xfrm>
            <a:off x="457200" y="914400"/>
            <a:ext cx="8229600" cy="5638800"/>
          </a:xfrm>
          <a:ln>
            <a:solidFill>
              <a:schemeClr val="accent1"/>
            </a:solidFill>
          </a:ln>
        </p:spPr>
        <p:txBody>
          <a:bodyPr>
            <a:normAutofit fontScale="47500" lnSpcReduction="20000"/>
          </a:bodyPr>
          <a:lstStyle/>
          <a:p>
            <a:pPr lvl="1"/>
            <a:endParaRPr lang="en-US" sz="4100" dirty="0" smtClean="0"/>
          </a:p>
          <a:p>
            <a:pPr lvl="0"/>
            <a:r>
              <a:rPr lang="en-US" sz="4500" dirty="0" smtClean="0"/>
              <a:t>In 8751 micro controller the flash memory can be erased in </a:t>
            </a:r>
            <a:r>
              <a:rPr lang="en-US" sz="4500" b="1" u="sng" dirty="0" smtClean="0"/>
              <a:t>20 min</a:t>
            </a:r>
            <a:r>
              <a:rPr lang="en-US" sz="4500" dirty="0" smtClean="0"/>
              <a:t> are more whereas 8051 requires </a:t>
            </a:r>
            <a:r>
              <a:rPr lang="en-US" sz="4500" b="1" u="sng" dirty="0" smtClean="0"/>
              <a:t>few seconds</a:t>
            </a:r>
            <a:r>
              <a:rPr lang="en-US" sz="4500" dirty="0" smtClean="0"/>
              <a:t>.</a:t>
            </a:r>
            <a:endParaRPr lang="en-IN" sz="4500" dirty="0" smtClean="0"/>
          </a:p>
          <a:p>
            <a:r>
              <a:rPr lang="en-US" sz="4500" dirty="0" err="1" smtClean="0"/>
              <a:t>Eg</a:t>
            </a:r>
            <a:r>
              <a:rPr lang="en-US" sz="4500" dirty="0" smtClean="0"/>
              <a:t>:</a:t>
            </a:r>
            <a:r>
              <a:rPr lang="en-US" sz="4500" dirty="0" smtClean="0">
                <a:sym typeface="Wingdings"/>
              </a:rPr>
              <a:t></a:t>
            </a:r>
            <a:r>
              <a:rPr lang="en-US" sz="4500" dirty="0" smtClean="0"/>
              <a:t>Atmel 89C51-12PC</a:t>
            </a:r>
            <a:endParaRPr lang="en-IN" sz="4500" dirty="0" smtClean="0"/>
          </a:p>
          <a:p>
            <a:r>
              <a:rPr lang="en-US" sz="4500" dirty="0" smtClean="0">
                <a:sym typeface="Wingdings"/>
              </a:rPr>
              <a:t></a:t>
            </a:r>
            <a:r>
              <a:rPr lang="en-US" sz="4500" dirty="0" smtClean="0"/>
              <a:t>At89C51-16PC</a:t>
            </a:r>
            <a:endParaRPr lang="en-IN" sz="4500" dirty="0" smtClean="0"/>
          </a:p>
          <a:p>
            <a:r>
              <a:rPr lang="en-US" sz="4500" dirty="0" smtClean="0">
                <a:sym typeface="Wingdings"/>
              </a:rPr>
              <a:t></a:t>
            </a:r>
            <a:r>
              <a:rPr lang="en-US" sz="4500" dirty="0" smtClean="0"/>
              <a:t>At89C51-32PC</a:t>
            </a:r>
            <a:endParaRPr lang="en-IN" sz="4500" dirty="0" smtClean="0"/>
          </a:p>
          <a:p>
            <a:pPr lvl="0"/>
            <a:r>
              <a:rPr lang="en-US" sz="4500" dirty="0" smtClean="0"/>
              <a:t>There are 4 major companies for 8 bit micro controller are free scale 6811, Intel 8051,Zilog 8051,PIC 16X.</a:t>
            </a:r>
            <a:endParaRPr lang="en-IN" sz="4500" dirty="0" smtClean="0"/>
          </a:p>
          <a:p>
            <a:pPr lvl="0"/>
            <a:r>
              <a:rPr lang="en-US" sz="4500" dirty="0" smtClean="0"/>
              <a:t>The 8051 Phillips company feature are A/D, D/A extended for I/P-O/P port on time programmable (OTP) and flash.</a:t>
            </a:r>
            <a:endParaRPr lang="en-IN" sz="4500" dirty="0" smtClean="0"/>
          </a:p>
          <a:p>
            <a:pPr lvl="0"/>
            <a:r>
              <a:rPr lang="en-US" sz="4500" dirty="0" smtClean="0"/>
              <a:t>Since memory and I/O connected internally the circuit becomes small.</a:t>
            </a:r>
            <a:endParaRPr lang="en-IN" sz="4500" dirty="0" smtClean="0"/>
          </a:p>
          <a:p>
            <a:pPr lvl="0"/>
            <a:r>
              <a:rPr lang="en-US" sz="4500" dirty="0" smtClean="0"/>
              <a:t>It has more number of registers hence </a:t>
            </a:r>
            <a:r>
              <a:rPr lang="en-US" sz="4500" dirty="0" err="1" smtClean="0"/>
              <a:t>programme</a:t>
            </a:r>
            <a:r>
              <a:rPr lang="en-US" sz="4500" dirty="0" smtClean="0"/>
              <a:t> is easier to write.</a:t>
            </a:r>
            <a:endParaRPr lang="en-IN" sz="4500" dirty="0" smtClean="0"/>
          </a:p>
          <a:p>
            <a:pPr lvl="0"/>
            <a:r>
              <a:rPr lang="en-US" sz="4500" dirty="0" smtClean="0"/>
              <a:t>Microcontroller having power saving modes like idle &amp; power saving mode.</a:t>
            </a:r>
            <a:endParaRPr lang="en-IN" sz="4500" dirty="0" smtClean="0"/>
          </a:p>
          <a:p>
            <a:pPr lvl="0"/>
            <a:r>
              <a:rPr lang="en-US" sz="4500" dirty="0" smtClean="0"/>
              <a:t>It’s clock speed is high  </a:t>
            </a:r>
            <a:r>
              <a:rPr lang="en-US" sz="4500" dirty="0" err="1" smtClean="0"/>
              <a:t>i.e</a:t>
            </a:r>
            <a:r>
              <a:rPr lang="en-US" sz="4500" dirty="0" smtClean="0"/>
              <a:t>(1GHZ)</a:t>
            </a:r>
            <a:endParaRPr lang="en-IN" sz="4500" dirty="0" smtClean="0"/>
          </a:p>
          <a:p>
            <a:pPr lvl="0"/>
            <a:r>
              <a:rPr lang="en-US" sz="4500" dirty="0" smtClean="0"/>
              <a:t>It used in Real time applications.</a:t>
            </a:r>
            <a:endParaRPr lang="en-IN" sz="4500"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r>
              <a:rPr lang="en-US" dirty="0" smtClean="0"/>
              <a:t>Architecture of 8051</a:t>
            </a:r>
            <a:endParaRPr lang="en-IN" dirty="0"/>
          </a:p>
        </p:txBody>
      </p:sp>
      <p:sp>
        <p:nvSpPr>
          <p:cNvPr id="3" name="Content Placeholder 2"/>
          <p:cNvSpPr>
            <a:spLocks noGrp="1"/>
          </p:cNvSpPr>
          <p:nvPr>
            <p:ph idx="1"/>
          </p:nvPr>
        </p:nvSpPr>
        <p:spPr>
          <a:xfrm>
            <a:off x="457200" y="1143000"/>
            <a:ext cx="8229600" cy="5334000"/>
          </a:xfrm>
        </p:spPr>
        <p:txBody>
          <a:bodyPr>
            <a:normAutofit fontScale="55000" lnSpcReduction="20000"/>
          </a:bodyPr>
          <a:lstStyle/>
          <a:p>
            <a:pPr lvl="0"/>
            <a:r>
              <a:rPr lang="en-US" dirty="0" smtClean="0"/>
              <a:t>It was developed by using NMOS technology but these require more power to operate then Intel re-design micro controller using CMOS technology. </a:t>
            </a:r>
          </a:p>
          <a:p>
            <a:pPr lvl="0"/>
            <a:r>
              <a:rPr lang="en-US" dirty="0" smtClean="0"/>
              <a:t>it supports von-</a:t>
            </a:r>
            <a:r>
              <a:rPr lang="en-US" dirty="0" err="1" smtClean="0"/>
              <a:t>neuman</a:t>
            </a:r>
            <a:r>
              <a:rPr lang="en-US" dirty="0" smtClean="0"/>
              <a:t> and Princeton architecture. -single data bus for fetch both instruction and data, </a:t>
            </a:r>
            <a:r>
              <a:rPr lang="en-US" dirty="0" err="1" smtClean="0"/>
              <a:t>Hardvard</a:t>
            </a:r>
            <a:r>
              <a:rPr lang="en-US" dirty="0" smtClean="0"/>
              <a:t>-separate data bus and instruction bus.</a:t>
            </a:r>
          </a:p>
          <a:p>
            <a:pPr lvl="0">
              <a:buNone/>
            </a:pPr>
            <a:r>
              <a:rPr lang="en-US" dirty="0" smtClean="0"/>
              <a:t>It is an 8-bit B register to perform arithmetic and logic operations.</a:t>
            </a:r>
            <a:endParaRPr lang="en-IN" dirty="0" smtClean="0"/>
          </a:p>
          <a:p>
            <a:pPr lvl="0">
              <a:buNone/>
            </a:pPr>
            <a:r>
              <a:rPr lang="en-US" u="sng" dirty="0" smtClean="0"/>
              <a:t>DPTR (Data pointer) : </a:t>
            </a:r>
            <a:r>
              <a:rPr lang="en-US" dirty="0" smtClean="0"/>
              <a:t>is used for control the program instruction and can specified by its 16-bits.</a:t>
            </a:r>
            <a:r>
              <a:rPr lang="en-IN" dirty="0" smtClean="0"/>
              <a:t> </a:t>
            </a:r>
            <a:r>
              <a:rPr lang="en-US" dirty="0" smtClean="0"/>
              <a:t>The 8051 have a built in RAM for internal processing. This memory is primary memory and is used for storage of temporary data (volatile memory) i.e., it contains gets vanish when power is turned off.</a:t>
            </a:r>
            <a:endParaRPr lang="en-IN" dirty="0" smtClean="0"/>
          </a:p>
          <a:p>
            <a:pPr>
              <a:buNone/>
            </a:pPr>
            <a:r>
              <a:rPr lang="en-US" u="sng" dirty="0" smtClean="0"/>
              <a:t>CPU:</a:t>
            </a:r>
            <a:endParaRPr lang="en-IN" dirty="0" smtClean="0"/>
          </a:p>
          <a:p>
            <a:r>
              <a:rPr lang="en-US" dirty="0" smtClean="0"/>
              <a:t>CPU is the brain of processing device. It monitors and controls all operations that all perform in micro controller.</a:t>
            </a:r>
            <a:endParaRPr lang="en-IN" dirty="0" smtClean="0"/>
          </a:p>
          <a:p>
            <a:pPr>
              <a:buNone/>
            </a:pPr>
            <a:r>
              <a:rPr lang="en-US" u="sng" dirty="0" smtClean="0"/>
              <a:t>INTERRUPTS:</a:t>
            </a:r>
            <a:endParaRPr lang="en-IN" dirty="0" smtClean="0"/>
          </a:p>
          <a:p>
            <a:pPr lvl="0"/>
            <a:r>
              <a:rPr lang="en-US" dirty="0" smtClean="0"/>
              <a:t>It is a sub routine device call that interrupts micro controller main operation or work causes it to execute some other program which is more important at that time. The feature of interrupt is very useful as it help in cases of emergency.</a:t>
            </a:r>
            <a:endParaRPr lang="en-IN" dirty="0" smtClean="0"/>
          </a:p>
          <a:p>
            <a:pPr lvl="0"/>
            <a:r>
              <a:rPr lang="en-US" dirty="0" smtClean="0"/>
              <a:t>There are 5 interrupt sources, 2 of them are external and 3 of them are internal interrupts.</a:t>
            </a:r>
            <a:endParaRPr lang="en-IN" dirty="0" smtClean="0"/>
          </a:p>
          <a:p>
            <a:endParaRPr lang="en-IN"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8051 MicroController Architecture - javatpoint"/>
          <p:cNvPicPr>
            <a:picLocks noGrp="1" noChangeAspect="1" noChangeArrowheads="1"/>
          </p:cNvPicPr>
          <p:nvPr>
            <p:ph idx="1"/>
          </p:nvPr>
        </p:nvPicPr>
        <p:blipFill>
          <a:blip r:embed="rId2" cstate="print"/>
          <a:srcRect/>
          <a:stretch>
            <a:fillRect/>
          </a:stretch>
        </p:blipFill>
        <p:spPr bwMode="auto">
          <a:xfrm>
            <a:off x="381000" y="304800"/>
            <a:ext cx="7848600" cy="4244394"/>
          </a:xfrm>
          <a:prstGeom prst="rect">
            <a:avLst/>
          </a:prstGeom>
          <a:noFill/>
        </p:spPr>
      </p:pic>
      <p:pic>
        <p:nvPicPr>
          <p:cNvPr id="1028" name="Picture 4" descr="Intel 8051 - Wikipedia"/>
          <p:cNvPicPr>
            <a:picLocks noChangeAspect="1" noChangeArrowheads="1"/>
          </p:cNvPicPr>
          <p:nvPr/>
        </p:nvPicPr>
        <p:blipFill>
          <a:blip r:embed="rId3" cstate="print"/>
          <a:srcRect/>
          <a:stretch>
            <a:fillRect/>
          </a:stretch>
        </p:blipFill>
        <p:spPr bwMode="auto">
          <a:xfrm>
            <a:off x="990600" y="4440936"/>
            <a:ext cx="7010400" cy="2264664"/>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58762"/>
          </a:xfrm>
        </p:spPr>
        <p:txBody>
          <a:bodyPr>
            <a:normAutofit fontScale="90000"/>
          </a:bodyPr>
          <a:lstStyle/>
          <a:p>
            <a:endParaRPr lang="en-IN" dirty="0"/>
          </a:p>
        </p:txBody>
      </p:sp>
      <p:sp>
        <p:nvSpPr>
          <p:cNvPr id="3" name="Content Placeholder 2"/>
          <p:cNvSpPr>
            <a:spLocks noGrp="1"/>
          </p:cNvSpPr>
          <p:nvPr>
            <p:ph idx="1"/>
          </p:nvPr>
        </p:nvSpPr>
        <p:spPr>
          <a:xfrm>
            <a:off x="457200" y="838200"/>
            <a:ext cx="8229600" cy="5287963"/>
          </a:xfrm>
        </p:spPr>
        <p:txBody>
          <a:bodyPr>
            <a:normAutofit fontScale="62500" lnSpcReduction="20000"/>
          </a:bodyPr>
          <a:lstStyle/>
          <a:p>
            <a:pPr>
              <a:buNone/>
            </a:pPr>
            <a:r>
              <a:rPr lang="en-US" u="sng" dirty="0" smtClean="0"/>
              <a:t>MEMORY:</a:t>
            </a:r>
            <a:endParaRPr lang="en-IN" dirty="0" smtClean="0"/>
          </a:p>
          <a:p>
            <a:pPr>
              <a:buNone/>
            </a:pPr>
            <a:r>
              <a:rPr lang="en-US" dirty="0" smtClean="0"/>
              <a:t>Memory is a storage device to store data.</a:t>
            </a:r>
            <a:endParaRPr lang="en-IN" dirty="0" smtClean="0"/>
          </a:p>
          <a:p>
            <a:pPr lvl="0"/>
            <a:r>
              <a:rPr lang="en-US" dirty="0" smtClean="0"/>
              <a:t>It is used to store the program of micro controller is known as code memory or program memory (ROM).</a:t>
            </a:r>
            <a:endParaRPr lang="en-IN" dirty="0" smtClean="0"/>
          </a:p>
          <a:p>
            <a:pPr lvl="0"/>
            <a:r>
              <a:rPr lang="en-US" dirty="0" smtClean="0"/>
              <a:t>It is used to store data or operands temporarily then it is known as data memory(RAM). it is of two types (</a:t>
            </a:r>
            <a:r>
              <a:rPr lang="en-US" dirty="0" err="1" smtClean="0"/>
              <a:t>i</a:t>
            </a:r>
            <a:r>
              <a:rPr lang="en-US" dirty="0" smtClean="0"/>
              <a:t>)Embedded-All functional blocks on a chip(ii)External-it does not have functional blocks on chip.</a:t>
            </a:r>
            <a:endParaRPr lang="en-IN" dirty="0" smtClean="0"/>
          </a:p>
          <a:p>
            <a:pPr>
              <a:buNone/>
            </a:pPr>
            <a:r>
              <a:rPr lang="en-US" u="sng" dirty="0" smtClean="0"/>
              <a:t>BUS:</a:t>
            </a:r>
            <a:endParaRPr lang="en-IN" dirty="0" smtClean="0"/>
          </a:p>
          <a:p>
            <a:pPr lvl="0"/>
            <a:r>
              <a:rPr lang="en-US" dirty="0" smtClean="0"/>
              <a:t>It is a collection of wires which work as a communicate channel or medium to transfer the data.</a:t>
            </a:r>
            <a:endParaRPr lang="en-IN" dirty="0" smtClean="0"/>
          </a:p>
          <a:p>
            <a:pPr lvl="0"/>
            <a:r>
              <a:rPr lang="en-US" dirty="0" smtClean="0"/>
              <a:t>The bus consists of 8 or 16 wires.</a:t>
            </a:r>
            <a:endParaRPr lang="en-IN" dirty="0" smtClean="0"/>
          </a:p>
          <a:p>
            <a:pPr lvl="0"/>
            <a:r>
              <a:rPr lang="en-US" u="sng" dirty="0" smtClean="0"/>
              <a:t>Address Bus:</a:t>
            </a:r>
            <a:endParaRPr lang="en-IN" dirty="0" smtClean="0"/>
          </a:p>
          <a:p>
            <a:r>
              <a:rPr lang="en-US" dirty="0" smtClean="0"/>
              <a:t>            It is a </a:t>
            </a:r>
            <a:r>
              <a:rPr lang="en-US" dirty="0" err="1" smtClean="0"/>
              <a:t>uni</a:t>
            </a:r>
            <a:r>
              <a:rPr lang="en-US" dirty="0" smtClean="0"/>
              <a:t>-directional (16 bit).It transfer data from CPU to memory(A0-A7).</a:t>
            </a:r>
            <a:endParaRPr lang="en-IN" dirty="0" smtClean="0"/>
          </a:p>
          <a:p>
            <a:pPr>
              <a:buNone/>
            </a:pPr>
            <a:r>
              <a:rPr lang="en-US" u="sng" dirty="0" smtClean="0"/>
              <a:t>Data Bus:</a:t>
            </a:r>
            <a:endParaRPr lang="en-IN" dirty="0" smtClean="0"/>
          </a:p>
          <a:p>
            <a:r>
              <a:rPr lang="en-US" dirty="0" smtClean="0"/>
              <a:t>	It is a bi-directional (8 bit).It carry data from </a:t>
            </a:r>
            <a:r>
              <a:rPr lang="en-US" dirty="0" err="1" smtClean="0"/>
              <a:t>cpu</a:t>
            </a:r>
            <a:r>
              <a:rPr lang="en-US" dirty="0" smtClean="0"/>
              <a:t> to memory vice-</a:t>
            </a:r>
            <a:r>
              <a:rPr lang="en-US" dirty="0" err="1" smtClean="0"/>
              <a:t>verssa</a:t>
            </a:r>
            <a:r>
              <a:rPr lang="en-US" dirty="0" smtClean="0"/>
              <a:t>(D0-D7).</a:t>
            </a:r>
            <a:endParaRPr lang="en-IN" dirty="0" smtClean="0"/>
          </a:p>
          <a:p>
            <a:pPr>
              <a:buNone/>
            </a:pPr>
            <a:r>
              <a:rPr lang="en-US" u="sng" dirty="0" smtClean="0"/>
              <a:t>Control bus</a:t>
            </a:r>
            <a:r>
              <a:rPr lang="en-US" dirty="0" smtClean="0"/>
              <a:t>: It controls the clock frequency between AB&amp;DB. </a:t>
            </a:r>
            <a:endParaRPr lang="en-IN" dirty="0" smtClean="0"/>
          </a:p>
          <a:p>
            <a:endParaRPr lang="en-IN"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endParaRPr lang="en-IN" dirty="0"/>
          </a:p>
        </p:txBody>
      </p:sp>
      <p:sp>
        <p:nvSpPr>
          <p:cNvPr id="3" name="Content Placeholder 2"/>
          <p:cNvSpPr>
            <a:spLocks noGrp="1"/>
          </p:cNvSpPr>
          <p:nvPr>
            <p:ph idx="1"/>
          </p:nvPr>
        </p:nvSpPr>
        <p:spPr>
          <a:xfrm>
            <a:off x="457200" y="1066800"/>
            <a:ext cx="8229600" cy="5334000"/>
          </a:xfrm>
        </p:spPr>
        <p:txBody>
          <a:bodyPr>
            <a:normAutofit fontScale="55000" lnSpcReduction="20000"/>
          </a:bodyPr>
          <a:lstStyle/>
          <a:p>
            <a:pPr>
              <a:buNone/>
            </a:pPr>
            <a:r>
              <a:rPr lang="en-US" u="sng" dirty="0" smtClean="0"/>
              <a:t>OSCILLATOR:</a:t>
            </a:r>
            <a:endParaRPr lang="en-IN" dirty="0" smtClean="0"/>
          </a:p>
          <a:p>
            <a:pPr lvl="0"/>
            <a:r>
              <a:rPr lang="en-US" dirty="0" smtClean="0"/>
              <a:t>It is used to generate clock pulse to synchronize all internal operations.</a:t>
            </a:r>
            <a:endParaRPr lang="en-IN" dirty="0" smtClean="0"/>
          </a:p>
          <a:p>
            <a:pPr lvl="0"/>
            <a:r>
              <a:rPr lang="en-US" dirty="0" smtClean="0"/>
              <a:t>It generates frequency range from minimum to maximum (1MHz-12MHz).</a:t>
            </a:r>
            <a:endParaRPr lang="en-IN" dirty="0" smtClean="0"/>
          </a:p>
          <a:p>
            <a:pPr lvl="0"/>
            <a:r>
              <a:rPr lang="en-US" dirty="0" smtClean="0"/>
              <a:t>Generally quartz crystals are used for stability(11.0592MHZ) whereas ceramic oscillators are unstable.</a:t>
            </a:r>
            <a:endParaRPr lang="en-IN" dirty="0" smtClean="0"/>
          </a:p>
          <a:p>
            <a:pPr>
              <a:buNone/>
            </a:pPr>
            <a:r>
              <a:rPr lang="en-US" u="sng" dirty="0" smtClean="0"/>
              <a:t>PROGRAM STATUS WORD (PS w):</a:t>
            </a:r>
            <a:endParaRPr lang="en-IN" dirty="0" smtClean="0"/>
          </a:p>
          <a:p>
            <a:pPr lvl="0"/>
            <a:r>
              <a:rPr lang="en-US" dirty="0" smtClean="0"/>
              <a:t>It is a 8-bit register referred as flag register.</a:t>
            </a:r>
            <a:endParaRPr lang="en-IN" dirty="0" smtClean="0"/>
          </a:p>
          <a:p>
            <a:r>
              <a:rPr lang="en-US" dirty="0" smtClean="0"/>
              <a:t>psw.7 psw.6 psw.5 psw.4 psw.3 psw.2 psw.1 psw.0</a:t>
            </a:r>
            <a:endParaRPr lang="en-IN" dirty="0" smtClean="0"/>
          </a:p>
          <a:p>
            <a:pPr lvl="0"/>
            <a:r>
              <a:rPr lang="en-US" dirty="0" smtClean="0"/>
              <a:t>In this 6 bits used in 8051 and 2 bits are user definable flags and 4 flags are conditional flags.</a:t>
            </a:r>
            <a:endParaRPr lang="en-IN" dirty="0" smtClean="0"/>
          </a:p>
          <a:p>
            <a:pPr>
              <a:buNone/>
            </a:pPr>
            <a:r>
              <a:rPr lang="en-US" u="sng" dirty="0" smtClean="0"/>
              <a:t>Carry Flag:</a:t>
            </a:r>
            <a:endParaRPr lang="en-IN" dirty="0" smtClean="0"/>
          </a:p>
          <a:p>
            <a:r>
              <a:rPr lang="en-US" dirty="0" smtClean="0"/>
              <a:t>	This flag is set whenever there is a carry out from D</a:t>
            </a:r>
            <a:r>
              <a:rPr lang="en-US" baseline="-25000" dirty="0" smtClean="0"/>
              <a:t>7</a:t>
            </a:r>
            <a:r>
              <a:rPr lang="en-US" dirty="0" smtClean="0"/>
              <a:t> </a:t>
            </a:r>
            <a:r>
              <a:rPr lang="en-US" dirty="0" err="1" smtClean="0"/>
              <a:t>bit.It</a:t>
            </a:r>
            <a:r>
              <a:rPr lang="en-US" dirty="0" smtClean="0"/>
              <a:t> can directly set to 1 or 0 by using SET C-1, CLR c-0(addition, subtraction).</a:t>
            </a:r>
            <a:endParaRPr lang="en-IN" dirty="0" smtClean="0"/>
          </a:p>
          <a:p>
            <a:pPr>
              <a:buNone/>
            </a:pPr>
            <a:r>
              <a:rPr lang="en-US" u="sng" dirty="0" smtClean="0"/>
              <a:t>Auxiliary Carry Flag:</a:t>
            </a:r>
            <a:endParaRPr lang="en-IN" dirty="0" smtClean="0"/>
          </a:p>
          <a:p>
            <a:r>
              <a:rPr lang="en-US" dirty="0" smtClean="0"/>
              <a:t>	If there is a carry from D</a:t>
            </a:r>
            <a:r>
              <a:rPr lang="en-US" baseline="-25000" dirty="0" smtClean="0"/>
              <a:t>3</a:t>
            </a:r>
            <a:r>
              <a:rPr lang="en-US" dirty="0" smtClean="0"/>
              <a:t> to D</a:t>
            </a:r>
            <a:r>
              <a:rPr lang="en-US" baseline="-25000" dirty="0" smtClean="0"/>
              <a:t>4</a:t>
            </a:r>
            <a:r>
              <a:rPr lang="en-US" dirty="0" smtClean="0"/>
              <a:t> during addition or subtraction operation, This bit is set or clear (BCD operation).</a:t>
            </a:r>
            <a:endParaRPr lang="en-IN" dirty="0" smtClean="0"/>
          </a:p>
          <a:p>
            <a:pPr>
              <a:buNone/>
            </a:pPr>
            <a:r>
              <a:rPr lang="en-US" u="sng" dirty="0" smtClean="0"/>
              <a:t>Parity Carry Flag:</a:t>
            </a:r>
            <a:endParaRPr lang="en-IN" dirty="0" smtClean="0"/>
          </a:p>
          <a:p>
            <a:r>
              <a:rPr lang="en-US" dirty="0" smtClean="0"/>
              <a:t>	1. It reflects no. of 1’s in accumulator register only.</a:t>
            </a:r>
            <a:endParaRPr lang="en-IN" dirty="0" smtClean="0"/>
          </a:p>
          <a:p>
            <a:r>
              <a:rPr lang="en-US" dirty="0" smtClean="0"/>
              <a:t>	2.If A register contains odd no. of 1’s then p=1.</a:t>
            </a:r>
            <a:endParaRPr lang="en-IN" dirty="0" smtClean="0"/>
          </a:p>
          <a:p>
            <a:endParaRPr lang="en-IN"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251</TotalTime>
  <Words>3381</Words>
  <Application>Microsoft Office PowerPoint</Application>
  <PresentationFormat>On-screen Show (4:3)</PresentationFormat>
  <Paragraphs>233</Paragraphs>
  <Slides>40</Slides>
  <Notes>0</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Office Theme</vt:lpstr>
      <vt:lpstr>MICROCONTROLLER ROLE IN EMBEDDED SYSYTEMS</vt:lpstr>
      <vt:lpstr>CONTENT</vt:lpstr>
      <vt:lpstr>MICROCONTOLLER</vt:lpstr>
      <vt:lpstr>PowerPoint Presentation</vt:lpstr>
      <vt:lpstr>PowerPoint Presentation</vt:lpstr>
      <vt:lpstr>Architecture of 8051</vt:lpstr>
      <vt:lpstr>PowerPoint Presentation</vt:lpstr>
      <vt:lpstr>PowerPoint Presentation</vt:lpstr>
      <vt:lpstr>PowerPoint Presentation</vt:lpstr>
      <vt:lpstr>PowerPoint Presentation</vt:lpstr>
      <vt:lpstr>Types of Micro-Controller</vt:lpstr>
      <vt:lpstr>Micro controller development tools:</vt:lpstr>
      <vt:lpstr>PowerPoint Presentation</vt:lpstr>
      <vt:lpstr>Special function registers</vt:lpstr>
      <vt:lpstr>PowerPoint Presentation</vt:lpstr>
      <vt:lpstr>PIN DIAGRAM </vt:lpstr>
      <vt:lpstr>PowerPoint Presentation</vt:lpstr>
      <vt:lpstr>PORTS </vt:lpstr>
      <vt:lpstr> MEMORY ORGANIZATION </vt:lpstr>
      <vt:lpstr>PowerPoint Presentation</vt:lpstr>
      <vt:lpstr>ADDRESSING MODES </vt:lpstr>
      <vt:lpstr>PowerPoint Presentation</vt:lpstr>
      <vt:lpstr>PowerPoint Presentation</vt:lpstr>
      <vt:lpstr>PowerPoint Presentation</vt:lpstr>
      <vt:lpstr>PowerPoint Presentation</vt:lpstr>
      <vt:lpstr>PowerPoint Presentation</vt:lpstr>
      <vt:lpstr>PowerPoint Presentation</vt:lpstr>
      <vt:lpstr>INSTRUCTION SET</vt:lpstr>
      <vt:lpstr>DATA TRANSFER</vt:lpstr>
      <vt:lpstr>PowerPoint Presentation</vt:lpstr>
      <vt:lpstr>Airthmetic instructions</vt:lpstr>
      <vt:lpstr>PowerPoint Presentation</vt:lpstr>
      <vt:lpstr>LOGICAL INSTRUCTIONS</vt:lpstr>
      <vt:lpstr>PowerPoint Presentation</vt:lpstr>
      <vt:lpstr>Boolean or Bit Manipulation Instructions</vt:lpstr>
      <vt:lpstr>PowerPoint Presentation</vt:lpstr>
      <vt:lpstr>Program Branching Instructions </vt:lpstr>
      <vt:lpstr>PowerPoint Presentation</vt:lpstr>
      <vt:lpstr>PowerPoint Presentation</vt:lpstr>
      <vt:lpstr>End of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MICROCONTROLER ROLE IN EMBEDDED SYSYTEMS</dc:title>
  <dc:creator>hp</dc:creator>
  <cp:lastModifiedBy>Admin</cp:lastModifiedBy>
  <cp:revision>41</cp:revision>
  <dcterms:created xsi:type="dcterms:W3CDTF">2006-08-16T00:00:00Z</dcterms:created>
  <dcterms:modified xsi:type="dcterms:W3CDTF">2024-12-30T07:45:43Z</dcterms:modified>
</cp:coreProperties>
</file>