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8" r:id="rId2"/>
    <p:sldId id="270" r:id="rId3"/>
    <p:sldId id="267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71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105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12/30/2024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12/30/2024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12/30/2024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12/30/2024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12/30/2024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12/30/2024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12/30/2024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12/30/2024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143000"/>
            <a:ext cx="8458200" cy="57150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dirty="0" smtClean="0"/>
              <a:t> </a:t>
            </a:r>
            <a:endParaRPr lang="en-IN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 TO MICROPROCESSOR </a:t>
            </a:r>
            <a:endParaRPr lang="en-IN" dirty="0"/>
          </a:p>
        </p:txBody>
      </p:sp>
      <p:sp>
        <p:nvSpPr>
          <p:cNvPr id="5" name="Rectangle 4"/>
          <p:cNvSpPr/>
          <p:nvPr/>
        </p:nvSpPr>
        <p:spPr>
          <a:xfrm>
            <a:off x="914400" y="2133600"/>
            <a:ext cx="59436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7030A0"/>
                </a:solidFill>
              </a:rPr>
              <a:t>K.S.V.SAMBASIVARAO</a:t>
            </a:r>
          </a:p>
          <a:p>
            <a:r>
              <a:rPr lang="en-US" dirty="0">
                <a:solidFill>
                  <a:srgbClr val="7030A0"/>
                </a:solidFill>
              </a:rPr>
              <a:t>HEAD,DEPARTMENT OF ELECTRONICS</a:t>
            </a:r>
          </a:p>
          <a:p>
            <a:r>
              <a:rPr lang="en-US" dirty="0">
                <a:solidFill>
                  <a:srgbClr val="7030A0"/>
                </a:solidFill>
              </a:rPr>
              <a:t>P.B.S COLLEGE OF ARTS AND SCIENCE</a:t>
            </a:r>
          </a:p>
          <a:p>
            <a:r>
              <a:rPr lang="en-US" dirty="0">
                <a:solidFill>
                  <a:srgbClr val="7030A0"/>
                </a:solidFill>
              </a:rPr>
              <a:t>VIJAYAWADA</a:t>
            </a:r>
            <a:endParaRPr lang="en-IN" dirty="0">
              <a:solidFill>
                <a:srgbClr val="7030A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hp\Desktop\architecture_of_8086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457200"/>
            <a:ext cx="7924800" cy="574763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hp\Desktop\flag-register-of-8086-5-638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" y="609600"/>
            <a:ext cx="8077200" cy="551656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sz="quarter" idx="1"/>
          </p:nvPr>
        </p:nvSpPr>
        <p:spPr>
          <a:xfrm>
            <a:off x="457200" y="228600"/>
            <a:ext cx="8229600" cy="5897563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1800" dirty="0" smtClean="0"/>
              <a:t> </a:t>
            </a:r>
            <a:r>
              <a:rPr lang="en-US" sz="2300" b="1" dirty="0" smtClean="0"/>
              <a:t>SF (SING FLAG):</a:t>
            </a:r>
            <a:endParaRPr lang="en-IN" sz="2300" b="1" dirty="0" smtClean="0"/>
          </a:p>
          <a:p>
            <a:pPr lvl="0">
              <a:buNone/>
            </a:pPr>
            <a:r>
              <a:rPr lang="en-US" sz="2300" dirty="0" smtClean="0"/>
              <a:t>It is an equal to MSB of result. Since 2’s compliment is –</a:t>
            </a:r>
            <a:r>
              <a:rPr lang="en-US" sz="2300" dirty="0" err="1" smtClean="0"/>
              <a:t>ve</a:t>
            </a:r>
            <a:r>
              <a:rPr lang="en-US" sz="2300" dirty="0" smtClean="0"/>
              <a:t> number have 1 is MSB and non –</a:t>
            </a:r>
            <a:r>
              <a:rPr lang="en-US" sz="2300" dirty="0" err="1" smtClean="0"/>
              <a:t>ve</a:t>
            </a:r>
            <a:r>
              <a:rPr lang="en-US" sz="2300" dirty="0" smtClean="0"/>
              <a:t> number this bit is zero.</a:t>
            </a:r>
            <a:endParaRPr lang="en-IN" sz="2300" dirty="0" smtClean="0"/>
          </a:p>
          <a:p>
            <a:pPr lvl="0"/>
            <a:r>
              <a:rPr lang="en-US" sz="2300" dirty="0" smtClean="0"/>
              <a:t>This flag indicates whether the previous result is –</a:t>
            </a:r>
            <a:r>
              <a:rPr lang="en-US" sz="2300" dirty="0" err="1" smtClean="0"/>
              <a:t>ve</a:t>
            </a:r>
            <a:r>
              <a:rPr lang="en-US" sz="2300" dirty="0" smtClean="0"/>
              <a:t> or non –</a:t>
            </a:r>
            <a:r>
              <a:rPr lang="en-US" sz="2300" dirty="0" err="1" smtClean="0"/>
              <a:t>ve</a:t>
            </a:r>
            <a:r>
              <a:rPr lang="en-US" sz="2300" dirty="0" smtClean="0"/>
              <a:t>.</a:t>
            </a:r>
            <a:endParaRPr lang="en-IN" sz="2300" dirty="0" smtClean="0"/>
          </a:p>
          <a:p>
            <a:pPr>
              <a:buNone/>
            </a:pPr>
            <a:r>
              <a:rPr lang="en-US" sz="2300" b="1" dirty="0" smtClean="0"/>
              <a:t>ZF (ZERO FLAG</a:t>
            </a:r>
            <a:r>
              <a:rPr lang="en-US" sz="2300" dirty="0" smtClean="0"/>
              <a:t>):</a:t>
            </a:r>
            <a:endParaRPr lang="en-IN" sz="2300" dirty="0" smtClean="0"/>
          </a:p>
          <a:p>
            <a:pPr lvl="0"/>
            <a:r>
              <a:rPr lang="en-US" sz="2300" dirty="0" smtClean="0"/>
              <a:t>If said to 1,result is zero and zero  if result is non-zero.</a:t>
            </a:r>
            <a:endParaRPr lang="en-IN" sz="2300" dirty="0" smtClean="0"/>
          </a:p>
          <a:p>
            <a:pPr>
              <a:buNone/>
            </a:pPr>
            <a:r>
              <a:rPr lang="en-US" sz="2300" b="1" dirty="0" smtClean="0"/>
              <a:t>PF (PARITY FLAG):</a:t>
            </a:r>
            <a:endParaRPr lang="en-IN" sz="2300" b="1" dirty="0" smtClean="0"/>
          </a:p>
          <a:p>
            <a:pPr lvl="0"/>
            <a:r>
              <a:rPr lang="en-US" sz="2300" dirty="0" smtClean="0"/>
              <a:t>If said to 1,the lower order 8bit result contain even number of 1’s otherwise is cleared.</a:t>
            </a:r>
            <a:endParaRPr lang="en-IN" sz="2300" dirty="0" smtClean="0"/>
          </a:p>
          <a:p>
            <a:pPr>
              <a:buNone/>
            </a:pPr>
            <a:r>
              <a:rPr lang="en-US" sz="2300" b="1" dirty="0" smtClean="0"/>
              <a:t>OF (OVER FLOW FLAG):</a:t>
            </a:r>
            <a:endParaRPr lang="en-IN" sz="2300" b="1" dirty="0" smtClean="0"/>
          </a:p>
          <a:p>
            <a:pPr lvl="0"/>
            <a:r>
              <a:rPr lang="en-US" sz="2300" dirty="0" smtClean="0"/>
              <a:t>If  it set when result is out of range.</a:t>
            </a:r>
            <a:endParaRPr lang="en-IN" sz="2300" dirty="0" smtClean="0"/>
          </a:p>
          <a:p>
            <a:pPr lvl="0"/>
            <a:r>
              <a:rPr lang="en-US" sz="2300" dirty="0" smtClean="0"/>
              <a:t>For addition flag is said when there is carry into </a:t>
            </a:r>
            <a:endParaRPr lang="en-IN" sz="2300" dirty="0" smtClean="0"/>
          </a:p>
          <a:p>
            <a:r>
              <a:rPr lang="en-US" sz="2300" dirty="0" smtClean="0"/>
              <a:t>  MSB or non carry into MSB vice versa.</a:t>
            </a:r>
            <a:endParaRPr lang="en-IN" sz="2300" dirty="0" smtClean="0"/>
          </a:p>
          <a:p>
            <a:pPr lvl="0"/>
            <a:r>
              <a:rPr lang="en-US" sz="2300" dirty="0" smtClean="0"/>
              <a:t>For subtraction it is said when MSB needs a barrow and there is no barrow from MSB or vice versa.</a:t>
            </a:r>
            <a:endParaRPr lang="en-IN" sz="2300" dirty="0" smtClean="0"/>
          </a:p>
          <a:p>
            <a:pPr>
              <a:buNone/>
            </a:pPr>
            <a:r>
              <a:rPr lang="en-US" sz="1800" dirty="0" smtClean="0"/>
              <a:t>.</a:t>
            </a:r>
            <a:endParaRPr lang="en-IN" sz="1800" dirty="0" smtClean="0"/>
          </a:p>
          <a:p>
            <a:pPr>
              <a:buNone/>
            </a:pPr>
            <a:r>
              <a:rPr lang="en-US" sz="1800" dirty="0" smtClean="0"/>
              <a:t> </a:t>
            </a:r>
            <a:endParaRPr lang="en-IN" sz="18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685800"/>
            <a:ext cx="8229600" cy="5440363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b="1" dirty="0" smtClean="0"/>
              <a:t>DF </a:t>
            </a:r>
            <a:r>
              <a:rPr lang="en-US" b="1" i="1" smtClean="0"/>
              <a:t>(DIRECTION </a:t>
            </a:r>
            <a:r>
              <a:rPr lang="en-US" b="1" i="1" dirty="0" smtClean="0"/>
              <a:t>FLAG):</a:t>
            </a:r>
            <a:endParaRPr lang="en-IN" b="1" i="1" dirty="0" smtClean="0"/>
          </a:p>
          <a:p>
            <a:pPr lvl="0"/>
            <a:r>
              <a:rPr lang="en-US" dirty="0" smtClean="0"/>
              <a:t>It is for string manipulation, if clear the string processed from its beginning with 1</a:t>
            </a:r>
            <a:r>
              <a:rPr lang="en-US" baseline="30000" dirty="0" smtClean="0"/>
              <a:t>st</a:t>
            </a:r>
            <a:r>
              <a:rPr lang="en-US" dirty="0" smtClean="0"/>
              <a:t> element having lowest address otherwise the string is processed from high address to low address </a:t>
            </a:r>
          </a:p>
          <a:p>
            <a:pPr lvl="0">
              <a:buNone/>
            </a:pPr>
            <a:r>
              <a:rPr lang="en-US" b="1" dirty="0" smtClean="0"/>
              <a:t>IF (INTERUPT ENABLE FLAG):</a:t>
            </a:r>
            <a:endParaRPr lang="en-IN" b="1" dirty="0" smtClean="0"/>
          </a:p>
          <a:p>
            <a:pPr lvl="0"/>
            <a:r>
              <a:rPr lang="en-US" dirty="0" smtClean="0"/>
              <a:t>If it is set for certain type of internal interrupt can be recognized by </a:t>
            </a:r>
            <a:r>
              <a:rPr lang="en-US" dirty="0" err="1" smtClean="0"/>
              <a:t>c.p.u</a:t>
            </a:r>
            <a:r>
              <a:rPr lang="en-US" dirty="0" smtClean="0"/>
              <a:t> otherwise interrupt ignored.</a:t>
            </a:r>
            <a:endParaRPr lang="en-IN" dirty="0" smtClean="0"/>
          </a:p>
          <a:p>
            <a:pPr>
              <a:buNone/>
            </a:pPr>
            <a:r>
              <a:rPr lang="en-US" b="1" dirty="0" smtClean="0"/>
              <a:t>TF (TRAPFLAG):</a:t>
            </a:r>
            <a:endParaRPr lang="en-IN" b="1" dirty="0" smtClean="0"/>
          </a:p>
          <a:p>
            <a:pPr lvl="0"/>
            <a:r>
              <a:rPr lang="en-US" dirty="0" smtClean="0"/>
              <a:t>If it is set the trap is executed after each instruction.</a:t>
            </a:r>
            <a:endParaRPr lang="en-IN" dirty="0" smtClean="0"/>
          </a:p>
          <a:p>
            <a:pPr>
              <a:buNone/>
            </a:pPr>
            <a:r>
              <a:rPr lang="en-US" b="1" dirty="0" smtClean="0"/>
              <a:t>CF (CARRYFLAG):</a:t>
            </a:r>
            <a:endParaRPr lang="en-IN" b="1" dirty="0" smtClean="0"/>
          </a:p>
          <a:p>
            <a:pPr lvl="0"/>
            <a:r>
              <a:rPr lang="en-US" dirty="0" smtClean="0"/>
              <a:t>An addition causes this flag to be said carry of MSB.</a:t>
            </a:r>
            <a:endParaRPr lang="en-IN" dirty="0" smtClean="0"/>
          </a:p>
          <a:p>
            <a:pPr lvl="0"/>
            <a:r>
              <a:rPr lang="en-US" dirty="0" smtClean="0"/>
              <a:t>A subtraction causes to be said if barrow is needed otherwise instruction effec</a:t>
            </a:r>
            <a:r>
              <a:rPr lang="en-US" i="1" dirty="0" smtClean="0"/>
              <a:t>ts the flag.</a:t>
            </a:r>
            <a:endParaRPr lang="en-IN" i="1" dirty="0" smtClean="0"/>
          </a:p>
          <a:p>
            <a:endParaRPr lang="en-IN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THANK YOU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5144655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MICROPROCESSOR SYSTEMS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Wingdings" pitchFamily="2" charset="2"/>
              <a:buChar char="§"/>
            </a:pPr>
            <a:r>
              <a:rPr lang="en-US" dirty="0"/>
              <a:t>It is a 16 bit micro processor contains 29,000 transistors and fabricated in HMOS technology</a:t>
            </a:r>
          </a:p>
          <a:p>
            <a:pPr>
              <a:buFont typeface="Wingdings" pitchFamily="2" charset="2"/>
              <a:buChar char="§"/>
            </a:pPr>
            <a:r>
              <a:rPr lang="en-US" dirty="0"/>
              <a:t> It increases the number of address pins from 16 to 20 and memory addressing capacity can be increases from 64KB to 2</a:t>
            </a:r>
            <a:r>
              <a:rPr lang="en-US" baseline="30000" dirty="0"/>
              <a:t>20</a:t>
            </a:r>
            <a:r>
              <a:rPr lang="en-US" b="1" dirty="0"/>
              <a:t>=1 </a:t>
            </a:r>
            <a:r>
              <a:rPr lang="en-US" dirty="0"/>
              <a:t>MB</a:t>
            </a:r>
          </a:p>
          <a:p>
            <a:pPr>
              <a:buFont typeface="Wingdings" pitchFamily="2" charset="2"/>
              <a:buChar char="§"/>
            </a:pPr>
            <a:r>
              <a:rPr lang="en-US" dirty="0"/>
              <a:t>It has multi processing capabilities thus allowing to be use other  processing elements such as 8087 numeric  data processor.</a:t>
            </a:r>
          </a:p>
          <a:p>
            <a:pPr>
              <a:buFont typeface="Wingdings" pitchFamily="2" charset="2"/>
              <a:buChar char="§"/>
            </a:pPr>
            <a:r>
              <a:rPr lang="en-US" dirty="0"/>
              <a:t>The multiplex of address and data reduce the no. of  pins needed but does  not  slow down the transfer of data 8086 require only.</a:t>
            </a:r>
          </a:p>
          <a:p>
            <a:pPr>
              <a:buFont typeface="Wingdings" pitchFamily="2" charset="2"/>
              <a:buChar char="§"/>
            </a:pPr>
            <a:r>
              <a:rPr lang="en-US" dirty="0"/>
              <a:t>One supply  voltage +5v and clock frequency upto5MHZ.</a:t>
            </a:r>
            <a:endParaRPr lang="en-IN" dirty="0"/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232284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>
            <a:normAutofit/>
          </a:bodyPr>
          <a:lstStyle/>
          <a:p>
            <a:r>
              <a:rPr lang="en-US" sz="4000" dirty="0" smtClean="0">
                <a:solidFill>
                  <a:srgbClr val="FF0000"/>
                </a:solidFill>
              </a:rPr>
              <a:t>PIN DIAGRAM</a:t>
            </a:r>
            <a:endParaRPr lang="en-IN" sz="4000" dirty="0">
              <a:solidFill>
                <a:srgbClr val="FF0000"/>
              </a:solidFill>
            </a:endParaRPr>
          </a:p>
        </p:txBody>
      </p:sp>
      <p:pic>
        <p:nvPicPr>
          <p:cNvPr id="4" name="Content Placeholder 3"/>
          <p:cNvPicPr>
            <a:picLocks noGrp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90600" y="990600"/>
            <a:ext cx="7391400" cy="541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8229600" cy="5791200"/>
          </a:xfrm>
        </p:spPr>
        <p:txBody>
          <a:bodyPr>
            <a:normAutofit fontScale="70000" lnSpcReduction="20000"/>
          </a:bodyPr>
          <a:lstStyle/>
          <a:p>
            <a:r>
              <a:rPr lang="en-US" sz="3400" dirty="0" smtClean="0"/>
              <a:t>It has two version 8086 to which permit clock frequency up to 8MHZ,8086-1 up to  10MHZ </a:t>
            </a:r>
          </a:p>
          <a:p>
            <a:r>
              <a:rPr lang="en-US" sz="3400" dirty="0" smtClean="0"/>
              <a:t>It has 40 pins and two ground pins 1&amp;20</a:t>
            </a:r>
          </a:p>
          <a:p>
            <a:pPr>
              <a:buNone/>
            </a:pPr>
            <a:r>
              <a:rPr lang="en-US" sz="3400" b="1" dirty="0" smtClean="0"/>
              <a:t>ALE: </a:t>
            </a:r>
            <a:r>
              <a:rPr lang="en-US" sz="3400" dirty="0" smtClean="0"/>
              <a:t>It is used to generate +</a:t>
            </a:r>
            <a:r>
              <a:rPr lang="en-US" sz="3400" dirty="0" err="1" smtClean="0"/>
              <a:t>ve</a:t>
            </a:r>
            <a:r>
              <a:rPr lang="en-US" sz="3400" dirty="0" smtClean="0"/>
              <a:t>   going pulse for every time, the microprocessor begins an operation.</a:t>
            </a:r>
          </a:p>
          <a:p>
            <a:pPr>
              <a:buNone/>
            </a:pPr>
            <a:r>
              <a:rPr lang="en-US" sz="3400" b="1" dirty="0" smtClean="0"/>
              <a:t>READ:</a:t>
            </a:r>
            <a:endParaRPr lang="en-IN" sz="3400" b="1" dirty="0" smtClean="0"/>
          </a:p>
          <a:p>
            <a:pPr>
              <a:buNone/>
            </a:pPr>
            <a:r>
              <a:rPr lang="en-US" sz="3400" i="1" dirty="0" smtClean="0"/>
              <a:t>This is a read control signal (active low),this signal indicated input/output or memory device is to be read and data are available.</a:t>
            </a:r>
            <a:endParaRPr lang="en-IN" sz="3400" dirty="0" smtClean="0"/>
          </a:p>
          <a:p>
            <a:pPr>
              <a:buNone/>
            </a:pPr>
            <a:r>
              <a:rPr lang="en-US" sz="3400" b="1" dirty="0" smtClean="0"/>
              <a:t>WRITE </a:t>
            </a:r>
            <a:r>
              <a:rPr lang="en-US" sz="3400" i="1" dirty="0" smtClean="0"/>
              <a:t>:</a:t>
            </a:r>
            <a:endParaRPr lang="en-IN" sz="3400" dirty="0" smtClean="0"/>
          </a:p>
          <a:p>
            <a:pPr>
              <a:buNone/>
            </a:pPr>
            <a:r>
              <a:rPr lang="en-US" sz="3400" i="1" dirty="0" smtClean="0"/>
              <a:t>This is write control signal(active low),this signal indicated on data bus are to written in selected memory (or) input/output location.</a:t>
            </a:r>
          </a:p>
          <a:p>
            <a:pPr>
              <a:buNone/>
            </a:pPr>
            <a:r>
              <a:rPr lang="en-US" sz="3400" b="1" dirty="0" smtClean="0"/>
              <a:t>INPUTOUTPUT/MEMORY:</a:t>
            </a:r>
            <a:endParaRPr lang="en-IN" sz="3400" b="1" dirty="0" smtClean="0"/>
          </a:p>
          <a:p>
            <a:pPr>
              <a:buNone/>
            </a:pPr>
            <a:r>
              <a:rPr lang="en-US" sz="3400" dirty="0" smtClean="0"/>
              <a:t>This is status signal used to different input output/memory. When signal is high it indicates input/output operation. When signal is low it indicates memory operation</a:t>
            </a:r>
            <a:r>
              <a:rPr lang="en-US" dirty="0" smtClean="0"/>
              <a:t>.</a:t>
            </a:r>
            <a:endParaRPr lang="en-IN" dirty="0" smtClean="0"/>
          </a:p>
          <a:p>
            <a:pPr>
              <a:buNone/>
            </a:pPr>
            <a:endParaRPr lang="en-IN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IN" dirty="0" smtClean="0"/>
          </a:p>
          <a:p>
            <a:pPr>
              <a:buNone/>
            </a:pPr>
            <a:endParaRPr lang="en-IN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81000" y="457200"/>
            <a:ext cx="8229600" cy="57912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sz="2600" b="1" dirty="0" smtClean="0"/>
              <a:t>S</a:t>
            </a:r>
            <a:r>
              <a:rPr lang="en-US" sz="2600" b="1" baseline="-25000" dirty="0" smtClean="0"/>
              <a:t>1</a:t>
            </a:r>
            <a:r>
              <a:rPr lang="en-US" sz="2600" b="1" dirty="0" smtClean="0"/>
              <a:t>S</a:t>
            </a:r>
            <a:r>
              <a:rPr lang="en-US" sz="2600" b="1" baseline="-25000" dirty="0" smtClean="0"/>
              <a:t>0</a:t>
            </a:r>
            <a:r>
              <a:rPr lang="en-US" sz="2600" b="1" dirty="0" smtClean="0"/>
              <a:t>: </a:t>
            </a:r>
            <a:r>
              <a:rPr lang="en-US" sz="2600" dirty="0" smtClean="0"/>
              <a:t>These are status signals in similar to input output/memory can be identified by various operations, that are rarely used in small systems.</a:t>
            </a:r>
            <a:endParaRPr lang="en-IN" sz="2600" dirty="0" smtClean="0"/>
          </a:p>
          <a:p>
            <a:pPr>
              <a:buNone/>
            </a:pPr>
            <a:r>
              <a:rPr lang="en-US" sz="2600" b="1" u="sng" dirty="0" smtClean="0"/>
              <a:t>Trap</a:t>
            </a:r>
            <a:r>
              <a:rPr lang="en-US" sz="2600" b="1" dirty="0" smtClean="0"/>
              <a:t>:</a:t>
            </a:r>
            <a:r>
              <a:rPr lang="en-US" sz="2600" dirty="0" smtClean="0"/>
              <a:t> It is a non-</a:t>
            </a:r>
            <a:r>
              <a:rPr lang="en-US" sz="2600" dirty="0" err="1" smtClean="0"/>
              <a:t>maskable</a:t>
            </a:r>
            <a:r>
              <a:rPr lang="en-US" sz="2600" dirty="0" smtClean="0"/>
              <a:t> interrupt &amp; has highest priority, it is level and edge sensitive meaning that input should go high &amp; stay high to be acknowledge ,it can be enable &amp; not disable. Trap is generally used for critical events as power failure &amp; emergency shutoff.</a:t>
            </a:r>
            <a:endParaRPr lang="en-IN" sz="2600" dirty="0" smtClean="0"/>
          </a:p>
          <a:p>
            <a:pPr>
              <a:buNone/>
            </a:pPr>
            <a:r>
              <a:rPr lang="en-US" sz="2600" b="1" u="sng" dirty="0" smtClean="0"/>
              <a:t>INTR(INPUT)</a:t>
            </a:r>
            <a:r>
              <a:rPr lang="en-US" sz="2600" b="1" dirty="0" smtClean="0"/>
              <a:t>:</a:t>
            </a:r>
            <a:r>
              <a:rPr lang="en-US" sz="2600" dirty="0" smtClean="0"/>
              <a:t>It is used as general purpose interrupts similar to INT signal.</a:t>
            </a:r>
            <a:endParaRPr lang="en-IN" sz="2600" dirty="0" smtClean="0"/>
          </a:p>
          <a:p>
            <a:pPr>
              <a:buNone/>
            </a:pPr>
            <a:r>
              <a:rPr lang="en-US" sz="2600" b="1" dirty="0" smtClean="0"/>
              <a:t>INTRA (OUTPUT):</a:t>
            </a:r>
            <a:endParaRPr lang="en-IN" sz="2600" b="1" dirty="0" smtClean="0"/>
          </a:p>
          <a:p>
            <a:pPr>
              <a:buNone/>
            </a:pPr>
            <a:r>
              <a:rPr lang="en-US" sz="2600" dirty="0" smtClean="0"/>
              <a:t>These vectors interrupts and transfers the programme counter to specific memory location. They have higher priority then interrupt.</a:t>
            </a:r>
          </a:p>
          <a:p>
            <a:pPr>
              <a:buNone/>
            </a:pPr>
            <a:endParaRPr lang="en-IN" sz="2600" dirty="0" smtClean="0"/>
          </a:p>
          <a:p>
            <a:endParaRPr lang="en-IN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sz="quarter" idx="1"/>
          </p:nvPr>
        </p:nvSpPr>
        <p:spPr>
          <a:xfrm>
            <a:off x="457200" y="533400"/>
            <a:ext cx="8229600" cy="5592763"/>
          </a:xfrm>
        </p:spPr>
        <p:txBody>
          <a:bodyPr>
            <a:normAutofit fontScale="82500" lnSpcReduction="20000"/>
          </a:bodyPr>
          <a:lstStyle/>
          <a:p>
            <a:pPr>
              <a:buNone/>
            </a:pPr>
            <a:r>
              <a:rPr lang="en-US" b="1" dirty="0" smtClean="0"/>
              <a:t>HOLD:</a:t>
            </a:r>
            <a:endParaRPr lang="en-IN" b="1" dirty="0" smtClean="0"/>
          </a:p>
          <a:p>
            <a:r>
              <a:rPr lang="en-US" dirty="0" smtClean="0"/>
              <a:t>This signal indicates that a peripheral such as DMA   controller is requesting the use of address and data buses.</a:t>
            </a:r>
            <a:endParaRPr lang="en-IN" dirty="0" smtClean="0"/>
          </a:p>
          <a:p>
            <a:pPr>
              <a:buNone/>
            </a:pPr>
            <a:r>
              <a:rPr lang="en-US" b="1" dirty="0" smtClean="0"/>
              <a:t>HLDA:</a:t>
            </a:r>
            <a:endParaRPr lang="en-IN" b="1" dirty="0" smtClean="0"/>
          </a:p>
          <a:p>
            <a:r>
              <a:rPr lang="en-US" dirty="0" smtClean="0"/>
              <a:t>The signal is used for   acknowledgement the hold request.</a:t>
            </a:r>
            <a:endParaRPr lang="en-IN" dirty="0" smtClean="0"/>
          </a:p>
          <a:p>
            <a:pPr>
              <a:buNone/>
            </a:pPr>
            <a:r>
              <a:rPr lang="en-US" b="1" dirty="0" smtClean="0"/>
              <a:t>READY:</a:t>
            </a:r>
            <a:endParaRPr lang="en-IN" b="1" dirty="0" smtClean="0"/>
          </a:p>
          <a:p>
            <a:r>
              <a:rPr lang="en-US" dirty="0" smtClean="0"/>
              <a:t>The signal is used to delay microprocessor read &amp; write cycles with a slow responding peripherals ,ready to send or accept data. if signal is low, the microprocessor wait per an integral no. of  clock pulses, until it goes high.</a:t>
            </a:r>
            <a:endParaRPr lang="en-IN" dirty="0" smtClean="0"/>
          </a:p>
          <a:p>
            <a:pPr>
              <a:buNone/>
            </a:pPr>
            <a:r>
              <a:rPr lang="en-US" b="1" dirty="0" smtClean="0"/>
              <a:t>RESET IN:</a:t>
            </a:r>
            <a:endParaRPr lang="en-IN" b="1" dirty="0" smtClean="0"/>
          </a:p>
          <a:p>
            <a:r>
              <a:rPr lang="en-US" dirty="0" smtClean="0"/>
              <a:t>When the signal on this pin go slow, the program me counter is set to zero. Bytes are pre started and microprocessor is reset.</a:t>
            </a:r>
            <a:endParaRPr lang="en-IN" dirty="0" smtClean="0"/>
          </a:p>
          <a:p>
            <a:pPr>
              <a:buNone/>
            </a:pPr>
            <a:r>
              <a:rPr lang="en-US" b="1" dirty="0" smtClean="0"/>
              <a:t>RESETOUT:</a:t>
            </a:r>
            <a:endParaRPr lang="en-IN" b="1" dirty="0" smtClean="0"/>
          </a:p>
          <a:p>
            <a:r>
              <a:rPr lang="en-US" dirty="0" smtClean="0"/>
              <a:t>The signal indicates that the microprocessor is being reset and it can reset other device.</a:t>
            </a:r>
            <a:endParaRPr lang="en-IN" dirty="0" smtClean="0"/>
          </a:p>
          <a:p>
            <a:pPr>
              <a:buNone/>
            </a:pPr>
            <a:r>
              <a:rPr lang="en-US" i="1" dirty="0" smtClean="0"/>
              <a:t> </a:t>
            </a:r>
            <a:endParaRPr lang="en-IN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6400" y="274638"/>
            <a:ext cx="5791200" cy="563562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ARCHITECTURE</a:t>
            </a:r>
            <a:endParaRPr lang="en-IN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914400"/>
            <a:ext cx="8229600" cy="5410200"/>
          </a:xfrm>
        </p:spPr>
        <p:txBody>
          <a:bodyPr>
            <a:normAutofit fontScale="25000" lnSpcReduction="20000"/>
          </a:bodyPr>
          <a:lstStyle/>
          <a:p>
            <a:r>
              <a:rPr lang="en-US" sz="9600" dirty="0" smtClean="0"/>
              <a:t>In this the instruction register is 6 byte queue </a:t>
            </a:r>
          </a:p>
          <a:p>
            <a:r>
              <a:rPr lang="en-US" sz="9600" dirty="0" smtClean="0"/>
              <a:t>The control and working registers are divided onto 3group’s according to their functions .</a:t>
            </a:r>
          </a:p>
          <a:p>
            <a:r>
              <a:rPr lang="en-US" sz="9600" dirty="0" smtClean="0"/>
              <a:t>The data group which is essentially used for arithmetic registers, the pointer group include base and index registers &amp; also contain sp &amp; pc .</a:t>
            </a:r>
          </a:p>
          <a:p>
            <a:r>
              <a:rPr lang="en-US" sz="9600" dirty="0" smtClean="0"/>
              <a:t>The segment group consists of four types </a:t>
            </a:r>
            <a:r>
              <a:rPr lang="en-US" sz="9600" dirty="0" err="1" smtClean="0"/>
              <a:t>i.e</a:t>
            </a:r>
            <a:r>
              <a:rPr lang="en-US" sz="9600" dirty="0" smtClean="0"/>
              <a:t> CS,DS,ES,SS. </a:t>
            </a:r>
            <a:endParaRPr lang="en-IN" sz="9600" dirty="0" smtClean="0"/>
          </a:p>
          <a:p>
            <a:r>
              <a:rPr lang="en-US" sz="9600" dirty="0" smtClean="0"/>
              <a:t>In data group consists of AX, BX, DX registers. It is used to store operand &amp; result.</a:t>
            </a:r>
            <a:endParaRPr lang="en-IN" sz="9600" dirty="0" smtClean="0"/>
          </a:p>
          <a:p>
            <a:pPr lvl="0"/>
            <a:r>
              <a:rPr lang="en-US" sz="9600" dirty="0" smtClean="0"/>
              <a:t>AX is divided into 2 types </a:t>
            </a:r>
            <a:r>
              <a:rPr lang="en-US" sz="9600" dirty="0" err="1" smtClean="0"/>
              <a:t>i.e</a:t>
            </a:r>
            <a:r>
              <a:rPr lang="en-US" sz="9600" dirty="0" smtClean="0"/>
              <a:t> AH &amp;AL</a:t>
            </a:r>
            <a:endParaRPr lang="en-IN" sz="9600" dirty="0" smtClean="0"/>
          </a:p>
          <a:p>
            <a:pPr lvl="0"/>
            <a:r>
              <a:rPr lang="en-US" sz="9600" dirty="0" smtClean="0"/>
              <a:t>AH is high order byte and AL is lower order byte </a:t>
            </a:r>
            <a:endParaRPr lang="en-IN" sz="9600" dirty="0" smtClean="0"/>
          </a:p>
          <a:p>
            <a:pPr lvl="0"/>
            <a:r>
              <a:rPr lang="en-US" sz="9600" dirty="0" smtClean="0"/>
              <a:t>For converting 8080 software in to 8086 software. The following corresponding can be drawn:</a:t>
            </a:r>
            <a:endParaRPr lang="en-IN" sz="9600" dirty="0" smtClean="0"/>
          </a:p>
          <a:p>
            <a:endParaRPr lang="en-US" sz="8000" dirty="0" smtClean="0"/>
          </a:p>
          <a:p>
            <a:r>
              <a:rPr lang="en-US" sz="8000" dirty="0" smtClean="0"/>
              <a:t>AH—A</a:t>
            </a:r>
          </a:p>
          <a:p>
            <a:r>
              <a:rPr lang="en-US" sz="8000" dirty="0" smtClean="0"/>
              <a:t>BH---H</a:t>
            </a:r>
            <a:endParaRPr lang="en-IN" sz="80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381000"/>
            <a:ext cx="8229600" cy="6477000"/>
          </a:xfrm>
        </p:spPr>
        <p:txBody>
          <a:bodyPr>
            <a:normAutofit fontScale="55000" lnSpcReduction="20000"/>
          </a:bodyPr>
          <a:lstStyle/>
          <a:p>
            <a:pPr lvl="0"/>
            <a:r>
              <a:rPr lang="en-US" sz="4200" dirty="0" smtClean="0"/>
              <a:t>BX is used for BASE REGISTER address calculation.</a:t>
            </a:r>
            <a:endParaRPr lang="en-IN" sz="4200" dirty="0" smtClean="0"/>
          </a:p>
          <a:p>
            <a:pPr lvl="0"/>
            <a:r>
              <a:rPr lang="en-US" sz="4200" dirty="0" smtClean="0"/>
              <a:t>CX is used for implied counter for certain instructions.</a:t>
            </a:r>
            <a:endParaRPr lang="en-IN" sz="4200" dirty="0" smtClean="0"/>
          </a:p>
          <a:p>
            <a:r>
              <a:rPr lang="en-US" sz="4200" dirty="0" smtClean="0"/>
              <a:t>DX is used for input/output address during input/output operation</a:t>
            </a:r>
          </a:p>
          <a:p>
            <a:pPr lvl="0"/>
            <a:r>
              <a:rPr lang="en-US" sz="4200" dirty="0" smtClean="0"/>
              <a:t>Base pointer is a base register for accessing as stack &amp; may be used for other register and/or displacement that is a part of instruction.</a:t>
            </a:r>
            <a:endParaRPr lang="en-IN" sz="4200" dirty="0" smtClean="0"/>
          </a:p>
          <a:p>
            <a:pPr lvl="0"/>
            <a:r>
              <a:rPr lang="en-US" sz="4200" dirty="0" smtClean="0"/>
              <a:t>The SI, DI registers are used for indexing although there may be used themselves and used with BX , BP. &amp;  IP can hold an operand.</a:t>
            </a:r>
            <a:endParaRPr lang="en-IN" sz="4200" dirty="0" smtClean="0"/>
          </a:p>
          <a:p>
            <a:pPr lvl="0"/>
            <a:r>
              <a:rPr lang="en-US" sz="4200" dirty="0" smtClean="0"/>
              <a:t>To provide flexible base addressing and indexing, address may be form by adding together the combination of BX and BP contents, SI &amp; DI register contents and displacement.</a:t>
            </a:r>
            <a:endParaRPr lang="en-IN" sz="4200" dirty="0" smtClean="0"/>
          </a:p>
          <a:p>
            <a:pPr lvl="0"/>
            <a:r>
              <a:rPr lang="en-US" sz="4200" dirty="0" smtClean="0"/>
              <a:t>The result of such an address called Effective address.</a:t>
            </a:r>
            <a:endParaRPr lang="en-IN" sz="4200" dirty="0" smtClean="0"/>
          </a:p>
          <a:p>
            <a:pPr lvl="0"/>
            <a:r>
              <a:rPr lang="en-US" sz="4200" dirty="0" smtClean="0"/>
              <a:t>To form an EA (effective address) the data address is determined by EA &amp; appropriate  </a:t>
            </a:r>
            <a:r>
              <a:rPr lang="en-US" sz="4200" dirty="0" err="1" smtClean="0"/>
              <a:t>cs,DS</a:t>
            </a:r>
            <a:r>
              <a:rPr lang="en-US" sz="4200" dirty="0" smtClean="0"/>
              <a:t>, ES, SS.</a:t>
            </a:r>
            <a:endParaRPr lang="en-IN" sz="4200" dirty="0" smtClean="0"/>
          </a:p>
          <a:p>
            <a:pPr lvl="0"/>
            <a:r>
              <a:rPr lang="en-US" sz="4200" dirty="0" smtClean="0"/>
              <a:t>The IR is used to hold current instruction, while it is decoded and executed.</a:t>
            </a:r>
            <a:endParaRPr lang="en-IN" sz="4200" dirty="0" smtClean="0"/>
          </a:p>
          <a:p>
            <a:pPr lvl="0"/>
            <a:r>
              <a:rPr lang="en-US" sz="4200" dirty="0" smtClean="0"/>
              <a:t>The PC is used to hold the address of next instruction.</a:t>
            </a:r>
            <a:endParaRPr lang="en-IN" sz="4200" dirty="0" smtClean="0"/>
          </a:p>
          <a:p>
            <a:pPr lvl="0"/>
            <a:endParaRPr lang="en-IN" sz="3300" dirty="0" smtClean="0"/>
          </a:p>
          <a:p>
            <a:endParaRPr lang="en-IN" sz="26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sz="quarter" idx="1"/>
          </p:nvPr>
        </p:nvSpPr>
        <p:spPr>
          <a:xfrm>
            <a:off x="457200" y="381000"/>
            <a:ext cx="8229600" cy="5745163"/>
          </a:xfrm>
        </p:spPr>
        <p:txBody>
          <a:bodyPr>
            <a:normAutofit fontScale="97500" lnSpcReduction="10000"/>
          </a:bodyPr>
          <a:lstStyle/>
          <a:p>
            <a:pPr lvl="0"/>
            <a:r>
              <a:rPr lang="en-US" sz="2500" dirty="0" smtClean="0"/>
              <a:t>Effective address has 16 bits, the extra 4 bits can be obtained by adding  to the content of segment register</a:t>
            </a:r>
            <a:r>
              <a:rPr lang="en-US" dirty="0" smtClean="0"/>
              <a:t>.</a:t>
            </a:r>
            <a:endParaRPr lang="en-IN" dirty="0" smtClean="0"/>
          </a:p>
          <a:p>
            <a:pPr lvl="0"/>
            <a:r>
              <a:rPr lang="en-US" dirty="0" smtClean="0"/>
              <a:t>If result is </a:t>
            </a:r>
            <a:r>
              <a:rPr lang="en-US" dirty="0" err="1" smtClean="0"/>
              <a:t>cs</a:t>
            </a:r>
            <a:r>
              <a:rPr lang="en-US" dirty="0" smtClean="0"/>
              <a:t>=123A,IP=341B,then the next instruction can be fetched as                                                                                                 </a:t>
            </a:r>
            <a:endParaRPr lang="en-IN" dirty="0" smtClean="0"/>
          </a:p>
          <a:p>
            <a:pPr>
              <a:buNone/>
            </a:pPr>
            <a:r>
              <a:rPr lang="en-US" dirty="0" smtClean="0"/>
              <a:t>            341B---&gt;EA</a:t>
            </a:r>
            <a:endParaRPr lang="en-IN" dirty="0" smtClean="0"/>
          </a:p>
          <a:p>
            <a:pPr>
              <a:buNone/>
            </a:pPr>
            <a:r>
              <a:rPr lang="en-US" dirty="0" smtClean="0"/>
              <a:t>         123A0 ---&gt;beginning segment address</a:t>
            </a:r>
            <a:endParaRPr lang="en-IN" dirty="0" smtClean="0"/>
          </a:p>
          <a:p>
            <a:pPr>
              <a:buNone/>
            </a:pPr>
            <a:r>
              <a:rPr lang="en-US" dirty="0" smtClean="0"/>
              <a:t>         157BB-&gt;physical address of instruction    </a:t>
            </a:r>
            <a:endParaRPr lang="en-IN" dirty="0" smtClean="0"/>
          </a:p>
          <a:p>
            <a:pPr>
              <a:buNone/>
            </a:pPr>
            <a:endParaRPr lang="en-IN" dirty="0" smtClean="0"/>
          </a:p>
          <a:p>
            <a:pPr>
              <a:buNone/>
            </a:pPr>
            <a:r>
              <a:rPr lang="en-US" dirty="0" smtClean="0"/>
              <a:t> E.A    16-BIT   </a:t>
            </a:r>
            <a:endParaRPr lang="en-IN" dirty="0" smtClean="0"/>
          </a:p>
          <a:p>
            <a:pPr>
              <a:buNone/>
            </a:pPr>
            <a:r>
              <a:rPr lang="en-US" dirty="0" smtClean="0"/>
              <a:t>             +	4BITS</a:t>
            </a:r>
            <a:endParaRPr lang="en-IN" dirty="0" smtClean="0"/>
          </a:p>
          <a:p>
            <a:pPr>
              <a:buNone/>
            </a:pPr>
            <a:r>
              <a:rPr lang="en-US" dirty="0" smtClean="0"/>
              <a:t> S.A   16 BITS  </a:t>
            </a:r>
            <a:endParaRPr lang="en-IN" dirty="0" smtClean="0"/>
          </a:p>
          <a:p>
            <a:pPr>
              <a:buNone/>
            </a:pPr>
            <a:r>
              <a:rPr lang="en-US" dirty="0" smtClean="0"/>
              <a:t>             </a:t>
            </a:r>
            <a:endParaRPr lang="en-IN" dirty="0" smtClean="0"/>
          </a:p>
          <a:p>
            <a:pPr>
              <a:buNone/>
            </a:pPr>
            <a:r>
              <a:rPr lang="en-US" dirty="0" smtClean="0"/>
              <a:t> Physical Address&lt;- 20-BITS</a:t>
            </a:r>
            <a:endParaRPr lang="en-IN" dirty="0" smtClean="0"/>
          </a:p>
          <a:p>
            <a:endParaRPr lang="en-IN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47</TotalTime>
  <Words>1104</Words>
  <Application>Microsoft Office PowerPoint</Application>
  <PresentationFormat>On-screen Show (4:3)</PresentationFormat>
  <Paragraphs>98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Civic</vt:lpstr>
      <vt:lpstr>INTRODUCTION TO MICROPROCESSOR </vt:lpstr>
      <vt:lpstr>MICROPROCESSOR SYSTEMS</vt:lpstr>
      <vt:lpstr>PIN DIAGRAM</vt:lpstr>
      <vt:lpstr>PowerPoint Presentation</vt:lpstr>
      <vt:lpstr>PowerPoint Presentation</vt:lpstr>
      <vt:lpstr>PowerPoint Presentation</vt:lpstr>
      <vt:lpstr>ARCHITECTURE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MICROPROCESSOR SYSTEMS</dc:title>
  <dc:creator>hp</dc:creator>
  <cp:lastModifiedBy>Admin</cp:lastModifiedBy>
  <cp:revision>15</cp:revision>
  <dcterms:created xsi:type="dcterms:W3CDTF">2006-08-16T00:00:00Z</dcterms:created>
  <dcterms:modified xsi:type="dcterms:W3CDTF">2024-12-30T07:50:14Z</dcterms:modified>
</cp:coreProperties>
</file>